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1"/>
  </p:notesMasterIdLst>
  <p:sldIdLst>
    <p:sldId id="270" r:id="rId2"/>
    <p:sldId id="271" r:id="rId3"/>
    <p:sldId id="272" r:id="rId4"/>
    <p:sldId id="273" r:id="rId5"/>
    <p:sldId id="275" r:id="rId6"/>
    <p:sldId id="278" r:id="rId7"/>
    <p:sldId id="274" r:id="rId8"/>
    <p:sldId id="276" r:id="rId9"/>
    <p:sldId id="260" r:id="rId10"/>
    <p:sldId id="277" r:id="rId11"/>
    <p:sldId id="269" r:id="rId12"/>
    <p:sldId id="266" r:id="rId13"/>
    <p:sldId id="267" r:id="rId14"/>
    <p:sldId id="268" r:id="rId15"/>
    <p:sldId id="261" r:id="rId16"/>
    <p:sldId id="265" r:id="rId17"/>
    <p:sldId id="262" r:id="rId18"/>
    <p:sldId id="263" r:id="rId19"/>
    <p:sldId id="264" r:id="rId20"/>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760" autoAdjust="0"/>
  </p:normalViewPr>
  <p:slideViewPr>
    <p:cSldViewPr snapToGrid="0">
      <p:cViewPr varScale="1">
        <p:scale>
          <a:sx n="66" d="100"/>
          <a:sy n="66" d="100"/>
        </p:scale>
        <p:origin x="706"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15BC96-3480-4715-94DE-10149C65B4BF}" type="datetimeFigureOut">
              <a:rPr lang="zh-TW" altLang="en-US" smtClean="0"/>
              <a:t>2017/10/3</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8C180B-36D6-4A4E-B0EC-84288F8E0E8C}" type="slidenum">
              <a:rPr lang="zh-TW" altLang="en-US" smtClean="0"/>
              <a:t>‹#›</a:t>
            </a:fld>
            <a:endParaRPr lang="zh-TW" altLang="en-US"/>
          </a:p>
        </p:txBody>
      </p:sp>
    </p:spTree>
    <p:extLst>
      <p:ext uri="{BB962C8B-B14F-4D97-AF65-F5344CB8AC3E}">
        <p14:creationId xmlns:p14="http://schemas.microsoft.com/office/powerpoint/2010/main" val="2780325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00421393-4BE9-4A84-B534-6CF6B715BE39}" type="slidenum">
              <a:rPr lang="en-US" altLang="zh-TW" smtClean="0">
                <a:ea typeface="新細明體" charset="-120"/>
              </a:rPr>
              <a:pPr/>
              <a:t>1</a:t>
            </a:fld>
            <a:endParaRPr lang="en-US" altLang="zh-TW">
              <a:ea typeface="新細明體" charset="-120"/>
            </a:endParaRPr>
          </a:p>
        </p:txBody>
      </p:sp>
      <p:sp>
        <p:nvSpPr>
          <p:cNvPr id="47107" name="Rectangle 3"/>
          <p:cNvSpPr>
            <a:spLocks noGrp="1" noChangeArrowheads="1"/>
          </p:cNvSpPr>
          <p:nvPr>
            <p:ph type="dt" sz="quarter" idx="1"/>
          </p:nvPr>
        </p:nvSpPr>
        <p:spPr>
          <a:noFill/>
        </p:spPr>
        <p:txBody>
          <a:bodyPr/>
          <a:lstStyle/>
          <a:p>
            <a:fld id="{49264F53-86C4-45E2-8F4B-DF0EB8FF6872}" type="datetime1">
              <a:rPr lang="zh-TW" altLang="en-US" smtClean="0">
                <a:ea typeface="新細明體" charset="-120"/>
              </a:rPr>
              <a:pPr/>
              <a:t>2017/10/3</a:t>
            </a:fld>
            <a:endParaRPr lang="en-US" altLang="zh-TW">
              <a:ea typeface="新細明體" charset="-120"/>
            </a:endParaRPr>
          </a:p>
        </p:txBody>
      </p:sp>
      <p:sp>
        <p:nvSpPr>
          <p:cNvPr id="47108" name="Rectangle 6"/>
          <p:cNvSpPr>
            <a:spLocks noGrp="1" noChangeArrowheads="1"/>
          </p:cNvSpPr>
          <p:nvPr>
            <p:ph type="ftr" sz="quarter" idx="4"/>
          </p:nvPr>
        </p:nvSpPr>
        <p:spPr>
          <a:noFill/>
        </p:spPr>
        <p:txBody>
          <a:bodyPr/>
          <a:lstStyle/>
          <a:p>
            <a:r>
              <a:rPr lang="en-US" altLang="zh-TW">
                <a:ea typeface="新細明體" charset="-120"/>
              </a:rPr>
              <a:t>CSIE CIAL Lab</a:t>
            </a:r>
          </a:p>
        </p:txBody>
      </p:sp>
      <p:sp>
        <p:nvSpPr>
          <p:cNvPr id="47109" name="Rectangle 7"/>
          <p:cNvSpPr txBox="1">
            <a:spLocks noGrp="1" noChangeArrowheads="1"/>
          </p:cNvSpPr>
          <p:nvPr/>
        </p:nvSpPr>
        <p:spPr bwMode="auto">
          <a:xfrm>
            <a:off x="5591175" y="6456363"/>
            <a:ext cx="4281488" cy="339725"/>
          </a:xfrm>
          <a:prstGeom prst="rect">
            <a:avLst/>
          </a:prstGeom>
          <a:noFill/>
          <a:ln w="9525">
            <a:noFill/>
            <a:miter lim="800000"/>
            <a:headEnd/>
            <a:tailEnd/>
          </a:ln>
        </p:spPr>
        <p:txBody>
          <a:bodyPr anchor="b"/>
          <a:lstStyle/>
          <a:p>
            <a:pPr algn="r"/>
            <a:fld id="{117EA4F4-16F5-4514-AD26-7BFFB727619B}" type="slidenum">
              <a:rPr lang="en-US" altLang="zh-TW" sz="1200"/>
              <a:pPr algn="r"/>
              <a:t>1</a:t>
            </a:fld>
            <a:endParaRPr lang="en-US" altLang="zh-TW" sz="1200"/>
          </a:p>
        </p:txBody>
      </p:sp>
      <p:sp>
        <p:nvSpPr>
          <p:cNvPr id="47110" name="Rectangle 2"/>
          <p:cNvSpPr>
            <a:spLocks noGrp="1" noRot="1" noChangeAspect="1" noChangeArrowheads="1" noTextEdit="1"/>
          </p:cNvSpPr>
          <p:nvPr>
            <p:ph type="sldImg"/>
          </p:nvPr>
        </p:nvSpPr>
        <p:spPr>
          <a:xfrm>
            <a:off x="2646363" y="508000"/>
            <a:ext cx="4530725" cy="2549525"/>
          </a:xfrm>
          <a:ln/>
        </p:spPr>
      </p:sp>
      <p:sp>
        <p:nvSpPr>
          <p:cNvPr id="47111" name="Rectangle 3"/>
          <p:cNvSpPr>
            <a:spLocks noGrp="1" noChangeArrowheads="1"/>
          </p:cNvSpPr>
          <p:nvPr>
            <p:ph type="body" idx="1"/>
          </p:nvPr>
        </p:nvSpPr>
        <p:spPr>
          <a:noFill/>
          <a:ln/>
        </p:spPr>
        <p:txBody>
          <a:bodyPr/>
          <a:lstStyle/>
          <a:p>
            <a:pPr eaLnBrk="1" hangingPunct="1"/>
            <a:endParaRPr lang="en-US" altLang="zh-TW" dirty="0">
              <a:ea typeface="新細明體" charset="-120"/>
            </a:endParaRPr>
          </a:p>
        </p:txBody>
      </p:sp>
    </p:spTree>
    <p:extLst>
      <p:ext uri="{BB962C8B-B14F-4D97-AF65-F5344CB8AC3E}">
        <p14:creationId xmlns:p14="http://schemas.microsoft.com/office/powerpoint/2010/main" val="20246219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a:t/>
            </a:r>
            <a:br>
              <a:rPr lang="zh-TW" altLang="en-US" dirty="0"/>
            </a:br>
            <a:r>
              <a:rPr kumimoji="1" lang="en-US" altLang="zh-TW" sz="1050" b="0" i="0" kern="1200" dirty="0">
                <a:solidFill>
                  <a:schemeClr val="tx1"/>
                </a:solidFill>
                <a:effectLst/>
                <a:latin typeface="Arial" charset="0"/>
                <a:ea typeface="新細明體" pitchFamily="18" charset="-120"/>
                <a:cs typeface="+mn-cs"/>
              </a:rPr>
              <a:t>FAST</a:t>
            </a:r>
            <a:r>
              <a:rPr kumimoji="1" lang="zh-TW" altLang="en-US" sz="1050" b="0" i="0" kern="1200" dirty="0">
                <a:solidFill>
                  <a:schemeClr val="tx1"/>
                </a:solidFill>
                <a:effectLst/>
                <a:latin typeface="Arial" charset="0"/>
                <a:ea typeface="新細明體" pitchFamily="18" charset="-120"/>
                <a:cs typeface="+mn-cs"/>
              </a:rPr>
              <a:t>是金融資訊交換協定有限公司</a:t>
            </a:r>
            <a:r>
              <a:rPr kumimoji="1" lang="en-US" altLang="zh-TW" sz="1050" b="0" i="0" kern="1200" dirty="0">
                <a:solidFill>
                  <a:schemeClr val="tx1"/>
                </a:solidFill>
                <a:effectLst/>
                <a:latin typeface="Arial" charset="0"/>
                <a:ea typeface="新細明體" pitchFamily="18" charset="-120"/>
                <a:cs typeface="+mn-cs"/>
              </a:rPr>
              <a:t>,</a:t>
            </a:r>
            <a:r>
              <a:rPr kumimoji="1" lang="zh-TW" altLang="en-US" sz="1050" b="0" i="0" kern="1200" dirty="0">
                <a:solidFill>
                  <a:schemeClr val="tx1"/>
                </a:solidFill>
                <a:effectLst/>
                <a:latin typeface="Arial" charset="0"/>
                <a:ea typeface="新細明體" pitchFamily="18" charset="-120"/>
                <a:cs typeface="+mn-cs"/>
              </a:rPr>
              <a:t>為了應付因程式交易（</a:t>
            </a:r>
            <a:r>
              <a:rPr kumimoji="1" lang="en-US" altLang="zh-TW" sz="1050" b="0" i="0" kern="1200" dirty="0">
                <a:solidFill>
                  <a:schemeClr val="tx1"/>
                </a:solidFill>
                <a:effectLst/>
                <a:latin typeface="Arial" charset="0"/>
                <a:ea typeface="新細明體" pitchFamily="18" charset="-120"/>
                <a:cs typeface="+mn-cs"/>
              </a:rPr>
              <a:t>algorithmic trading</a:t>
            </a:r>
            <a:r>
              <a:rPr kumimoji="1" lang="zh-TW" altLang="en-US" sz="1050" b="0" i="0" kern="1200" dirty="0">
                <a:solidFill>
                  <a:schemeClr val="tx1"/>
                </a:solidFill>
                <a:effectLst/>
                <a:latin typeface="Arial" charset="0"/>
                <a:ea typeface="新細明體" pitchFamily="18" charset="-120"/>
                <a:cs typeface="+mn-cs"/>
              </a:rPr>
              <a:t>）普遍化而導致的金融商品交易量暴增現象所設計的通訊協定兼壓縮技術。它的目標在於提供金融機構之間一個高負載量及低延遲的最佳化通訊環境。</a:t>
            </a:r>
            <a:r>
              <a:rPr kumimoji="1" lang="en-US" altLang="zh-TW" sz="1200" b="0" i="0" kern="1200" dirty="0">
                <a:solidFill>
                  <a:schemeClr val="tx1"/>
                </a:solidFill>
                <a:effectLst/>
                <a:latin typeface="Arial" charset="0"/>
                <a:ea typeface="新細明體" pitchFamily="18" charset="-120"/>
                <a:cs typeface="+mn-cs"/>
              </a:rPr>
              <a:t>2004</a:t>
            </a:r>
            <a:r>
              <a:rPr kumimoji="1" lang="zh-TW" altLang="en-US" sz="1200" b="0" i="0" kern="1200" dirty="0">
                <a:solidFill>
                  <a:schemeClr val="tx1"/>
                </a:solidFill>
                <a:effectLst/>
                <a:latin typeface="Arial" charset="0"/>
                <a:ea typeface="新細明體" pitchFamily="18" charset="-120"/>
                <a:cs typeface="+mn-cs"/>
              </a:rPr>
              <a:t>年十一月在紐約舉行的</a:t>
            </a:r>
            <a:r>
              <a:rPr kumimoji="1" lang="en-US" altLang="zh-TW" sz="1200" b="0" i="0" kern="1200" dirty="0">
                <a:solidFill>
                  <a:schemeClr val="tx1"/>
                </a:solidFill>
                <a:effectLst/>
                <a:latin typeface="Arial" charset="0"/>
                <a:ea typeface="新細明體" pitchFamily="18" charset="-120"/>
                <a:cs typeface="+mn-cs"/>
              </a:rPr>
              <a:t>FPL</a:t>
            </a:r>
            <a:r>
              <a:rPr kumimoji="1" lang="zh-TW" altLang="en-US" sz="1200" b="0" i="0" kern="1200" dirty="0">
                <a:solidFill>
                  <a:schemeClr val="tx1"/>
                </a:solidFill>
                <a:effectLst/>
                <a:latin typeface="Arial" charset="0"/>
                <a:ea typeface="新細明體" pitchFamily="18" charset="-120"/>
                <a:cs typeface="+mn-cs"/>
              </a:rPr>
              <a:t>會議中，討論到</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的</a:t>
            </a:r>
            <a:r>
              <a:rPr kumimoji="1" lang="en-US" altLang="zh-TW" sz="1200" b="0" i="0" kern="1200" dirty="0">
                <a:solidFill>
                  <a:schemeClr val="tx1"/>
                </a:solidFill>
                <a:effectLst/>
                <a:latin typeface="Arial" charset="0"/>
                <a:ea typeface="新細明體" pitchFamily="18" charset="-120"/>
                <a:cs typeface="+mn-cs"/>
              </a:rPr>
              <a:t>tag-value</a:t>
            </a:r>
            <a:r>
              <a:rPr kumimoji="1" lang="zh-TW" altLang="en-US" sz="1200" b="0" i="0" kern="1200" dirty="0">
                <a:solidFill>
                  <a:schemeClr val="tx1"/>
                </a:solidFill>
                <a:effectLst/>
                <a:latin typeface="Arial" charset="0"/>
                <a:ea typeface="新細明體" pitchFamily="18" charset="-120"/>
                <a:cs typeface="+mn-cs"/>
              </a:rPr>
              <a:t>訊息格式過於冗長，在處理上需消耗的時間遠高於傳統訊息格式。在分析金融交易資訊過程中，負責研發的小組發現此類資訊內容重覆性極高，因而設計出一套能有效移除重複內容的訊息壓縮演算規則，做為日後</a:t>
            </a:r>
            <a:r>
              <a:rPr kumimoji="1" lang="en-US" altLang="zh-TW" sz="1200" b="0" i="0" kern="1200" dirty="0">
                <a:solidFill>
                  <a:schemeClr val="tx1"/>
                </a:solidFill>
                <a:effectLst/>
                <a:latin typeface="Arial" charset="0"/>
                <a:ea typeface="新細明體" pitchFamily="18" charset="-120"/>
                <a:cs typeface="+mn-cs"/>
              </a:rPr>
              <a:t>FAST</a:t>
            </a:r>
            <a:r>
              <a:rPr kumimoji="1" lang="zh-TW" altLang="en-US" sz="1200" b="0" i="0" kern="1200" dirty="0">
                <a:solidFill>
                  <a:schemeClr val="tx1"/>
                </a:solidFill>
                <a:effectLst/>
                <a:latin typeface="Arial" charset="0"/>
                <a:ea typeface="新細明體" pitchFamily="18" charset="-120"/>
                <a:cs typeface="+mn-cs"/>
              </a:rPr>
              <a:t>協定的基礎。</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訊息格式為</a:t>
            </a:r>
            <a:r>
              <a:rPr kumimoji="1" lang="en-US" altLang="zh-TW" sz="1200" b="0" i="0" kern="1200" dirty="0">
                <a:solidFill>
                  <a:schemeClr val="tx1"/>
                </a:solidFill>
                <a:effectLst/>
                <a:latin typeface="Arial" charset="0"/>
                <a:ea typeface="新細明體" pitchFamily="18" charset="-120"/>
                <a:cs typeface="+mn-cs"/>
              </a:rPr>
              <a:t>Tag=Value</a:t>
            </a:r>
            <a:r>
              <a:rPr kumimoji="1" lang="zh-TW" altLang="en-US" sz="1200" b="0" i="0" kern="1200" dirty="0">
                <a:solidFill>
                  <a:schemeClr val="tx1"/>
                </a:solidFill>
                <a:effectLst/>
                <a:latin typeface="Arial" charset="0"/>
                <a:ea typeface="新細明體" pitchFamily="18" charset="-120"/>
                <a:cs typeface="+mn-cs"/>
              </a:rPr>
              <a:t>每種</a:t>
            </a:r>
            <a:r>
              <a:rPr kumimoji="1" lang="en-US" altLang="zh-TW" sz="1200" b="0" i="0" kern="1200" dirty="0">
                <a:solidFill>
                  <a:schemeClr val="tx1"/>
                </a:solidFill>
                <a:effectLst/>
                <a:latin typeface="Arial" charset="0"/>
                <a:ea typeface="新細明體" pitchFamily="18" charset="-120"/>
                <a:cs typeface="+mn-cs"/>
              </a:rPr>
              <a:t>Tag</a:t>
            </a:r>
            <a:r>
              <a:rPr kumimoji="1" lang="zh-TW" altLang="en-US" sz="1200" b="0" i="0" kern="1200" dirty="0">
                <a:solidFill>
                  <a:schemeClr val="tx1"/>
                </a:solidFill>
                <a:effectLst/>
                <a:latin typeface="Arial" charset="0"/>
                <a:ea typeface="新細明體" pitchFamily="18" charset="-120"/>
                <a:cs typeface="+mn-cs"/>
              </a:rPr>
              <a:t>是用來表示股票代號、股價、傳輸時間等等</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由於這種格式下雖然可讀性很高，但是會會造成每筆資料過長而造成網路頻寬負擔增加許多，因次為了解決資料長度問題而發展出</a:t>
            </a:r>
            <a:r>
              <a:rPr kumimoji="1" lang="en-US" altLang="zh-TW" sz="1200" b="0" i="0" kern="1200" dirty="0">
                <a:solidFill>
                  <a:schemeClr val="tx1"/>
                </a:solidFill>
                <a:effectLst/>
                <a:latin typeface="Arial" charset="0"/>
                <a:ea typeface="新細明體" pitchFamily="18" charset="-120"/>
                <a:cs typeface="+mn-cs"/>
              </a:rPr>
              <a:t>FAST(FIX Adapted for Streaming)</a:t>
            </a:r>
            <a:r>
              <a:rPr kumimoji="1" lang="zh-TW" altLang="en-US" sz="1200" b="0" i="0" kern="1200" dirty="0">
                <a:solidFill>
                  <a:schemeClr val="tx1"/>
                </a:solidFill>
                <a:effectLst/>
                <a:latin typeface="Arial" charset="0"/>
                <a:ea typeface="新細明體" pitchFamily="18" charset="-120"/>
                <a:cs typeface="+mn-cs"/>
              </a:rPr>
              <a:t>用來壓縮</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訊息以提升傳輸效能。</a:t>
            </a:r>
            <a:r>
              <a:rPr lang="zh-TW" altLang="en-US" sz="1050" dirty="0"/>
              <a:t/>
            </a:r>
            <a:br>
              <a:rPr lang="zh-TW" altLang="en-US" sz="1050" dirty="0"/>
            </a:br>
            <a:endParaRPr lang="en-US" altLang="zh-TW" sz="1050"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2017/10/3</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10</a:t>
            </a:fld>
            <a:endParaRPr lang="en-US" altLang="zh-TW"/>
          </a:p>
        </p:txBody>
      </p:sp>
    </p:spTree>
    <p:extLst>
      <p:ext uri="{BB962C8B-B14F-4D97-AF65-F5344CB8AC3E}">
        <p14:creationId xmlns:p14="http://schemas.microsoft.com/office/powerpoint/2010/main" val="1172085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08C180B-36D6-4A4E-B0EC-84288F8E0E8C}" type="slidenum">
              <a:rPr lang="zh-TW" altLang="en-US" smtClean="0"/>
              <a:t>11</a:t>
            </a:fld>
            <a:endParaRPr lang="zh-TW" altLang="en-US"/>
          </a:p>
        </p:txBody>
      </p:sp>
    </p:spTree>
    <p:extLst>
      <p:ext uri="{BB962C8B-B14F-4D97-AF65-F5344CB8AC3E}">
        <p14:creationId xmlns:p14="http://schemas.microsoft.com/office/powerpoint/2010/main" val="22964086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baseline="0" dirty="0"/>
          </a:p>
          <a:p>
            <a:endParaRPr lang="en-US" altLang="zh-TW" baseline="0" dirty="0"/>
          </a:p>
        </p:txBody>
      </p:sp>
      <p:sp>
        <p:nvSpPr>
          <p:cNvPr id="4" name="日期版面配置區 3"/>
          <p:cNvSpPr>
            <a:spLocks noGrp="1"/>
          </p:cNvSpPr>
          <p:nvPr>
            <p:ph type="dt" idx="10"/>
          </p:nvPr>
        </p:nvSpPr>
        <p:spPr/>
        <p:txBody>
          <a:bodyPr/>
          <a:lstStyle/>
          <a:p>
            <a:pPr>
              <a:defRPr/>
            </a:pPr>
            <a:fld id="{F26B9DDC-4EEC-4790-923D-64F96D22F1C6}" type="datetime1">
              <a:rPr lang="zh-TW" altLang="en-US" smtClean="0">
                <a:solidFill>
                  <a:srgbClr val="000000"/>
                </a:solidFill>
              </a:rPr>
              <a:pPr>
                <a:defRPr/>
              </a:pPr>
              <a:t>2017/10/3</a:t>
            </a:fld>
            <a:endParaRPr lang="en-US" altLang="zh-TW">
              <a:solidFill>
                <a:srgbClr val="000000"/>
              </a:solidFill>
            </a:endParaRPr>
          </a:p>
        </p:txBody>
      </p:sp>
      <p:sp>
        <p:nvSpPr>
          <p:cNvPr id="5" name="頁尾版面配置區 4"/>
          <p:cNvSpPr>
            <a:spLocks noGrp="1"/>
          </p:cNvSpPr>
          <p:nvPr>
            <p:ph type="ftr" sz="quarter" idx="11"/>
          </p:nvPr>
        </p:nvSpPr>
        <p:spPr/>
        <p:txBody>
          <a:bodyPr/>
          <a:lstStyle/>
          <a:p>
            <a:pPr>
              <a:defRPr/>
            </a:pPr>
            <a:r>
              <a:rPr lang="en-US" altLang="zh-TW">
                <a:solidFill>
                  <a:srgbClr val="000000"/>
                </a:solidFill>
              </a:rPr>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solidFill>
                  <a:srgbClr val="000000"/>
                </a:solidFill>
              </a:rPr>
              <a:pPr>
                <a:defRPr/>
              </a:pPr>
              <a:t>12</a:t>
            </a:fld>
            <a:endParaRPr lang="en-US" altLang="zh-TW">
              <a:solidFill>
                <a:srgbClr val="000000"/>
              </a:solidFill>
            </a:endParaRPr>
          </a:p>
        </p:txBody>
      </p:sp>
    </p:spTree>
    <p:extLst>
      <p:ext uri="{BB962C8B-B14F-4D97-AF65-F5344CB8AC3E}">
        <p14:creationId xmlns:p14="http://schemas.microsoft.com/office/powerpoint/2010/main" val="32707540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Implicit</a:t>
            </a:r>
            <a:r>
              <a:rPr lang="en-US" altLang="zh-TW" baseline="0" dirty="0"/>
              <a:t> Tag :</a:t>
            </a:r>
            <a:r>
              <a:rPr lang="zh-TW" altLang="en-US" baseline="0" dirty="0"/>
              <a:t>雙方定義相同</a:t>
            </a:r>
            <a:r>
              <a:rPr lang="en-US" altLang="zh-TW" baseline="0" dirty="0"/>
              <a:t>Template </a:t>
            </a:r>
            <a:r>
              <a:rPr lang="zh-TW" altLang="en-US" baseline="0" dirty="0"/>
              <a:t>，實際資料傳輸不需要傳送</a:t>
            </a:r>
            <a:r>
              <a:rPr lang="en-US" altLang="zh-TW" baseline="0" dirty="0"/>
              <a:t>FIX</a:t>
            </a:r>
            <a:r>
              <a:rPr lang="zh-TW" altLang="en-US" baseline="0" dirty="0"/>
              <a:t> </a:t>
            </a:r>
            <a:r>
              <a:rPr lang="en-US" altLang="zh-TW" baseline="0" dirty="0"/>
              <a:t>TAG</a:t>
            </a:r>
          </a:p>
          <a:p>
            <a:r>
              <a:rPr lang="en-US" altLang="zh-TW" baseline="0" dirty="0"/>
              <a:t>Field Operator : </a:t>
            </a:r>
            <a:r>
              <a:rPr lang="zh-TW" altLang="en-US" baseline="0" dirty="0"/>
              <a:t>某些欄位具有規則性，例如固定為常數，或序號每次遞增</a:t>
            </a:r>
            <a:r>
              <a:rPr lang="en-US" altLang="zh-TW" baseline="0" dirty="0"/>
              <a:t>1</a:t>
            </a:r>
            <a:r>
              <a:rPr lang="zh-TW" altLang="en-US" baseline="0" dirty="0"/>
              <a:t>，利用這樣個特性來壓縮資料量</a:t>
            </a:r>
            <a:endParaRPr lang="en-US" altLang="zh-TW"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Transfer Encoding:</a:t>
            </a:r>
            <a:r>
              <a:rPr lang="zh-TW" altLang="en-US" dirty="0"/>
              <a:t>一則訊息中有些欄位不是每次都必須傳送，每則</a:t>
            </a:r>
            <a:r>
              <a:rPr lang="en-US" altLang="zh-TW" dirty="0"/>
              <a:t>FAST</a:t>
            </a:r>
            <a:r>
              <a:rPr lang="zh-TW" altLang="en-US" dirty="0"/>
              <a:t>訊息頭戴有</a:t>
            </a:r>
            <a:r>
              <a:rPr lang="en-US" altLang="zh-TW" dirty="0"/>
              <a:t>PMAP</a:t>
            </a:r>
            <a:r>
              <a:rPr lang="zh-TW" altLang="en-US" dirty="0"/>
              <a:t>欄位，表達那些應用訊息格式欄位有送出</a:t>
            </a:r>
            <a:r>
              <a:rPr lang="en-US" altLang="zh-TW" dirty="0"/>
              <a:t>(</a:t>
            </a:r>
            <a:r>
              <a:rPr lang="zh-TW" altLang="en-US" dirty="0"/>
              <a:t>和</a:t>
            </a:r>
            <a:r>
              <a:rPr lang="en-US" altLang="zh-TW" dirty="0"/>
              <a:t>Template</a:t>
            </a:r>
            <a:r>
              <a:rPr lang="zh-TW" altLang="en-US" dirty="0"/>
              <a:t>對應</a:t>
            </a:r>
            <a:r>
              <a:rPr lang="en-US" altLang="zh-TW"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baseline="0" dirty="0"/>
              <a:t>因為</a:t>
            </a:r>
            <a:r>
              <a:rPr lang="en-US" altLang="zh-TW" baseline="0" dirty="0"/>
              <a:t>FIX</a:t>
            </a:r>
            <a:r>
              <a:rPr lang="zh-TW" altLang="en-US" baseline="0" dirty="0"/>
              <a:t>應用訊息格式欄位長度不固定，用每個</a:t>
            </a:r>
            <a:r>
              <a:rPr lang="en-US" altLang="zh-TW" baseline="0" dirty="0"/>
              <a:t>BYTE</a:t>
            </a:r>
            <a:r>
              <a:rPr lang="zh-TW" altLang="en-US" baseline="0" dirty="0"/>
              <a:t>的最高位元表達是否為一個欄位的開頭，或是仍是同一個欄位</a:t>
            </a:r>
            <a:r>
              <a:rPr lang="en-US" altLang="zh-TW" baseline="0" dirty="0"/>
              <a:t>(STOP</a:t>
            </a:r>
            <a:r>
              <a:rPr lang="zh-TW" altLang="en-US" baseline="0" dirty="0"/>
              <a:t> </a:t>
            </a:r>
            <a:r>
              <a:rPr lang="en-US" altLang="zh-TW" baseline="0" dirty="0"/>
              <a:t>BIT)</a:t>
            </a:r>
          </a:p>
          <a:p>
            <a:endParaRPr lang="en-US" altLang="zh-TW" baseline="0" dirty="0"/>
          </a:p>
        </p:txBody>
      </p:sp>
      <p:sp>
        <p:nvSpPr>
          <p:cNvPr id="4" name="日期版面配置區 3"/>
          <p:cNvSpPr>
            <a:spLocks noGrp="1"/>
          </p:cNvSpPr>
          <p:nvPr>
            <p:ph type="dt" idx="10"/>
          </p:nvPr>
        </p:nvSpPr>
        <p:spPr/>
        <p:txBody>
          <a:bodyPr/>
          <a:lstStyle/>
          <a:p>
            <a:pPr>
              <a:defRPr/>
            </a:pPr>
            <a:fld id="{F26B9DDC-4EEC-4790-923D-64F96D22F1C6}" type="datetime1">
              <a:rPr lang="zh-TW" altLang="en-US" smtClean="0">
                <a:solidFill>
                  <a:srgbClr val="000000"/>
                </a:solidFill>
              </a:rPr>
              <a:pPr>
                <a:defRPr/>
              </a:pPr>
              <a:t>2017/10/3</a:t>
            </a:fld>
            <a:endParaRPr lang="en-US" altLang="zh-TW">
              <a:solidFill>
                <a:srgbClr val="000000"/>
              </a:solidFill>
            </a:endParaRPr>
          </a:p>
        </p:txBody>
      </p:sp>
      <p:sp>
        <p:nvSpPr>
          <p:cNvPr id="5" name="頁尾版面配置區 4"/>
          <p:cNvSpPr>
            <a:spLocks noGrp="1"/>
          </p:cNvSpPr>
          <p:nvPr>
            <p:ph type="ftr" sz="quarter" idx="11"/>
          </p:nvPr>
        </p:nvSpPr>
        <p:spPr/>
        <p:txBody>
          <a:bodyPr/>
          <a:lstStyle/>
          <a:p>
            <a:pPr>
              <a:defRPr/>
            </a:pPr>
            <a:r>
              <a:rPr lang="en-US" altLang="zh-TW">
                <a:solidFill>
                  <a:srgbClr val="000000"/>
                </a:solidFill>
              </a:rPr>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solidFill>
                  <a:srgbClr val="000000"/>
                </a:solidFill>
              </a:rPr>
              <a:pPr>
                <a:defRPr/>
              </a:pPr>
              <a:t>13</a:t>
            </a:fld>
            <a:endParaRPr lang="en-US" altLang="zh-TW">
              <a:solidFill>
                <a:srgbClr val="000000"/>
              </a:solidFill>
            </a:endParaRPr>
          </a:p>
        </p:txBody>
      </p:sp>
    </p:spTree>
    <p:extLst>
      <p:ext uri="{BB962C8B-B14F-4D97-AF65-F5344CB8AC3E}">
        <p14:creationId xmlns:p14="http://schemas.microsoft.com/office/powerpoint/2010/main" val="19945538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Implicit</a:t>
            </a:r>
            <a:r>
              <a:rPr lang="en-US" altLang="zh-TW" baseline="0" dirty="0"/>
              <a:t> Tag :</a:t>
            </a:r>
            <a:r>
              <a:rPr lang="zh-TW" altLang="en-US" baseline="0" dirty="0"/>
              <a:t>雙方定義相同</a:t>
            </a:r>
            <a:r>
              <a:rPr lang="en-US" altLang="zh-TW" baseline="0" dirty="0"/>
              <a:t>Template </a:t>
            </a:r>
            <a:r>
              <a:rPr lang="zh-TW" altLang="en-US" baseline="0" dirty="0"/>
              <a:t>，實際資料傳輸不需要傳送</a:t>
            </a:r>
            <a:r>
              <a:rPr lang="en-US" altLang="zh-TW" baseline="0" dirty="0"/>
              <a:t>FIX</a:t>
            </a:r>
            <a:r>
              <a:rPr lang="zh-TW" altLang="en-US" baseline="0" dirty="0"/>
              <a:t> </a:t>
            </a:r>
            <a:r>
              <a:rPr lang="en-US" altLang="zh-TW" baseline="0" dirty="0"/>
              <a:t>TAG</a:t>
            </a:r>
          </a:p>
          <a:p>
            <a:r>
              <a:rPr lang="en-US" altLang="zh-TW" baseline="0" dirty="0"/>
              <a:t>Field Operator : </a:t>
            </a:r>
            <a:r>
              <a:rPr lang="zh-TW" altLang="en-US" baseline="0" dirty="0"/>
              <a:t>某些欄位具有規則性，例如固定為常數，或序號每次遞增</a:t>
            </a:r>
            <a:r>
              <a:rPr lang="en-US" altLang="zh-TW" baseline="0" dirty="0"/>
              <a:t>1</a:t>
            </a:r>
            <a:r>
              <a:rPr lang="zh-TW" altLang="en-US" baseline="0" dirty="0"/>
              <a:t>，利用這樣個特性來壓縮資料量</a:t>
            </a:r>
            <a:endParaRPr lang="en-US" altLang="zh-TW"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Transfer Encoding:</a:t>
            </a:r>
            <a:r>
              <a:rPr lang="zh-TW" altLang="en-US" dirty="0"/>
              <a:t>一則訊息中有些欄位不是每次都必須傳送，每則</a:t>
            </a:r>
            <a:r>
              <a:rPr lang="en-US" altLang="zh-TW" dirty="0"/>
              <a:t>FAST</a:t>
            </a:r>
            <a:r>
              <a:rPr lang="zh-TW" altLang="en-US" dirty="0"/>
              <a:t>訊息頭戴有</a:t>
            </a:r>
            <a:r>
              <a:rPr lang="en-US" altLang="zh-TW" dirty="0"/>
              <a:t>PMAP</a:t>
            </a:r>
            <a:r>
              <a:rPr lang="zh-TW" altLang="en-US" dirty="0"/>
              <a:t>欄位，表達那些應用訊息格式欄位有送出</a:t>
            </a:r>
            <a:r>
              <a:rPr lang="en-US" altLang="zh-TW" dirty="0"/>
              <a:t>(</a:t>
            </a:r>
            <a:r>
              <a:rPr lang="zh-TW" altLang="en-US" dirty="0"/>
              <a:t>和</a:t>
            </a:r>
            <a:r>
              <a:rPr lang="en-US" altLang="zh-TW" dirty="0"/>
              <a:t>Template</a:t>
            </a:r>
            <a:r>
              <a:rPr lang="zh-TW" altLang="en-US" dirty="0"/>
              <a:t>對應</a:t>
            </a:r>
            <a:r>
              <a:rPr lang="en-US" altLang="zh-TW"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baseline="0" dirty="0"/>
              <a:t>因為</a:t>
            </a:r>
            <a:r>
              <a:rPr lang="en-US" altLang="zh-TW" baseline="0" dirty="0"/>
              <a:t>FIX</a:t>
            </a:r>
            <a:r>
              <a:rPr lang="zh-TW" altLang="en-US" baseline="0" dirty="0"/>
              <a:t>應用訊息格式欄位長度不固定，用每個</a:t>
            </a:r>
            <a:r>
              <a:rPr lang="en-US" altLang="zh-TW" baseline="0" dirty="0"/>
              <a:t>BYTE</a:t>
            </a:r>
            <a:r>
              <a:rPr lang="zh-TW" altLang="en-US" baseline="0" dirty="0"/>
              <a:t>的最高位元表達是否為一個欄位的開頭，或是仍是同一個欄位</a:t>
            </a:r>
            <a:r>
              <a:rPr lang="en-US" altLang="zh-TW" baseline="0" dirty="0"/>
              <a:t>(STOP</a:t>
            </a:r>
            <a:r>
              <a:rPr lang="zh-TW" altLang="en-US" baseline="0" dirty="0"/>
              <a:t> </a:t>
            </a:r>
            <a:r>
              <a:rPr lang="en-US" altLang="zh-TW" baseline="0" dirty="0"/>
              <a:t>BIT)</a:t>
            </a:r>
          </a:p>
          <a:p>
            <a:endParaRPr lang="en-US" altLang="zh-TW" baseline="0" dirty="0"/>
          </a:p>
        </p:txBody>
      </p:sp>
      <p:sp>
        <p:nvSpPr>
          <p:cNvPr id="4" name="日期版面配置區 3"/>
          <p:cNvSpPr>
            <a:spLocks noGrp="1"/>
          </p:cNvSpPr>
          <p:nvPr>
            <p:ph type="dt" idx="10"/>
          </p:nvPr>
        </p:nvSpPr>
        <p:spPr/>
        <p:txBody>
          <a:bodyPr/>
          <a:lstStyle/>
          <a:p>
            <a:pPr>
              <a:defRPr/>
            </a:pPr>
            <a:fld id="{F26B9DDC-4EEC-4790-923D-64F96D22F1C6}" type="datetime1">
              <a:rPr lang="zh-TW" altLang="en-US" smtClean="0">
                <a:solidFill>
                  <a:srgbClr val="000000"/>
                </a:solidFill>
              </a:rPr>
              <a:pPr>
                <a:defRPr/>
              </a:pPr>
              <a:t>2017/10/3</a:t>
            </a:fld>
            <a:endParaRPr lang="en-US" altLang="zh-TW">
              <a:solidFill>
                <a:srgbClr val="000000"/>
              </a:solidFill>
            </a:endParaRPr>
          </a:p>
        </p:txBody>
      </p:sp>
      <p:sp>
        <p:nvSpPr>
          <p:cNvPr id="5" name="頁尾版面配置區 4"/>
          <p:cNvSpPr>
            <a:spLocks noGrp="1"/>
          </p:cNvSpPr>
          <p:nvPr>
            <p:ph type="ftr" sz="quarter" idx="11"/>
          </p:nvPr>
        </p:nvSpPr>
        <p:spPr/>
        <p:txBody>
          <a:bodyPr/>
          <a:lstStyle/>
          <a:p>
            <a:pPr>
              <a:defRPr/>
            </a:pPr>
            <a:r>
              <a:rPr lang="en-US" altLang="zh-TW">
                <a:solidFill>
                  <a:srgbClr val="000000"/>
                </a:solidFill>
              </a:rPr>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solidFill>
                  <a:srgbClr val="000000"/>
                </a:solidFill>
              </a:rPr>
              <a:pPr>
                <a:defRPr/>
              </a:pPr>
              <a:t>14</a:t>
            </a:fld>
            <a:endParaRPr lang="en-US" altLang="zh-TW">
              <a:solidFill>
                <a:srgbClr val="000000"/>
              </a:solidFill>
            </a:endParaRPr>
          </a:p>
        </p:txBody>
      </p:sp>
    </p:spTree>
    <p:extLst>
      <p:ext uri="{BB962C8B-B14F-4D97-AF65-F5344CB8AC3E}">
        <p14:creationId xmlns:p14="http://schemas.microsoft.com/office/powerpoint/2010/main" val="42754135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Implicit</a:t>
            </a:r>
            <a:r>
              <a:rPr lang="en-US" altLang="zh-TW" baseline="0" dirty="0"/>
              <a:t> Tag :</a:t>
            </a:r>
            <a:r>
              <a:rPr lang="zh-TW" altLang="en-US" baseline="0" dirty="0"/>
              <a:t>雙方定義相同</a:t>
            </a:r>
            <a:r>
              <a:rPr lang="en-US" altLang="zh-TW" baseline="0" dirty="0"/>
              <a:t>Template </a:t>
            </a:r>
            <a:r>
              <a:rPr lang="zh-TW" altLang="en-US" baseline="0" dirty="0"/>
              <a:t>，實際資料傳輸不需要傳送</a:t>
            </a:r>
            <a:r>
              <a:rPr lang="en-US" altLang="zh-TW" baseline="0" dirty="0"/>
              <a:t>FIX</a:t>
            </a:r>
            <a:r>
              <a:rPr lang="zh-TW" altLang="en-US" baseline="0" dirty="0"/>
              <a:t> </a:t>
            </a:r>
            <a:r>
              <a:rPr lang="en-US" altLang="zh-TW" baseline="0" dirty="0"/>
              <a:t>TAG</a:t>
            </a:r>
          </a:p>
          <a:p>
            <a:r>
              <a:rPr lang="en-US" altLang="zh-TW" baseline="0" dirty="0"/>
              <a:t>Field Operator : </a:t>
            </a:r>
            <a:r>
              <a:rPr lang="zh-TW" altLang="en-US" baseline="0" dirty="0"/>
              <a:t>某些欄位具有規則性，例如固定為常數，或序號每次遞增</a:t>
            </a:r>
            <a:r>
              <a:rPr lang="en-US" altLang="zh-TW" baseline="0" dirty="0"/>
              <a:t>1</a:t>
            </a:r>
            <a:r>
              <a:rPr lang="zh-TW" altLang="en-US" baseline="0" dirty="0"/>
              <a:t>，利用這樣個特性來壓縮資料量</a:t>
            </a:r>
            <a:endParaRPr lang="en-US" altLang="zh-TW"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Transfer Encoding:</a:t>
            </a:r>
            <a:r>
              <a:rPr lang="zh-TW" altLang="en-US" dirty="0"/>
              <a:t>一則訊息中有些欄位不是每次都必須傳送，每則</a:t>
            </a:r>
            <a:r>
              <a:rPr lang="en-US" altLang="zh-TW" dirty="0"/>
              <a:t>FAST</a:t>
            </a:r>
            <a:r>
              <a:rPr lang="zh-TW" altLang="en-US" dirty="0"/>
              <a:t>訊息頭戴有</a:t>
            </a:r>
            <a:r>
              <a:rPr lang="en-US" altLang="zh-TW" dirty="0"/>
              <a:t>PMAP</a:t>
            </a:r>
            <a:r>
              <a:rPr lang="zh-TW" altLang="en-US" dirty="0"/>
              <a:t>欄位，表達那些應用訊息格式欄位有送出</a:t>
            </a:r>
            <a:r>
              <a:rPr lang="en-US" altLang="zh-TW" dirty="0"/>
              <a:t>(</a:t>
            </a:r>
            <a:r>
              <a:rPr lang="zh-TW" altLang="en-US" dirty="0"/>
              <a:t>和</a:t>
            </a:r>
            <a:r>
              <a:rPr lang="en-US" altLang="zh-TW" dirty="0"/>
              <a:t>Template</a:t>
            </a:r>
            <a:r>
              <a:rPr lang="zh-TW" altLang="en-US" dirty="0"/>
              <a:t>對應</a:t>
            </a:r>
            <a:r>
              <a:rPr lang="en-US" altLang="zh-TW"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baseline="0" dirty="0"/>
              <a:t>因為</a:t>
            </a:r>
            <a:r>
              <a:rPr lang="en-US" altLang="zh-TW" baseline="0" dirty="0"/>
              <a:t>FIX</a:t>
            </a:r>
            <a:r>
              <a:rPr lang="zh-TW" altLang="en-US" baseline="0" dirty="0"/>
              <a:t>應用訊息格式欄位長度不固定，用每個</a:t>
            </a:r>
            <a:r>
              <a:rPr lang="en-US" altLang="zh-TW" baseline="0" dirty="0"/>
              <a:t>BYTE</a:t>
            </a:r>
            <a:r>
              <a:rPr lang="zh-TW" altLang="en-US" baseline="0" dirty="0"/>
              <a:t>的最高位元表達是否為一個欄位的開頭，或是仍是同一個欄位</a:t>
            </a:r>
            <a:r>
              <a:rPr lang="en-US" altLang="zh-TW" baseline="0" dirty="0"/>
              <a:t>(STOP</a:t>
            </a:r>
            <a:r>
              <a:rPr lang="zh-TW" altLang="en-US" baseline="0" dirty="0"/>
              <a:t> </a:t>
            </a:r>
            <a:r>
              <a:rPr lang="en-US" altLang="zh-TW" baseline="0" dirty="0"/>
              <a:t>BIT)</a:t>
            </a:r>
          </a:p>
          <a:p>
            <a:endParaRPr lang="en-US" altLang="zh-TW" baseline="0" dirty="0"/>
          </a:p>
        </p:txBody>
      </p:sp>
      <p:sp>
        <p:nvSpPr>
          <p:cNvPr id="4" name="日期版面配置區 3"/>
          <p:cNvSpPr>
            <a:spLocks noGrp="1"/>
          </p:cNvSpPr>
          <p:nvPr>
            <p:ph type="dt" idx="10"/>
          </p:nvPr>
        </p:nvSpPr>
        <p:spPr/>
        <p:txBody>
          <a:bodyPr/>
          <a:lstStyle/>
          <a:p>
            <a:pPr>
              <a:defRPr/>
            </a:pPr>
            <a:fld id="{F26B9DDC-4EEC-4790-923D-64F96D22F1C6}" type="datetime1">
              <a:rPr lang="zh-TW" altLang="en-US" smtClean="0">
                <a:solidFill>
                  <a:srgbClr val="000000"/>
                </a:solidFill>
              </a:rPr>
              <a:pPr>
                <a:defRPr/>
              </a:pPr>
              <a:t>2017/10/3</a:t>
            </a:fld>
            <a:endParaRPr lang="en-US" altLang="zh-TW">
              <a:solidFill>
                <a:srgbClr val="000000"/>
              </a:solidFill>
            </a:endParaRPr>
          </a:p>
        </p:txBody>
      </p:sp>
      <p:sp>
        <p:nvSpPr>
          <p:cNvPr id="5" name="頁尾版面配置區 4"/>
          <p:cNvSpPr>
            <a:spLocks noGrp="1"/>
          </p:cNvSpPr>
          <p:nvPr>
            <p:ph type="ftr" sz="quarter" idx="11"/>
          </p:nvPr>
        </p:nvSpPr>
        <p:spPr/>
        <p:txBody>
          <a:bodyPr/>
          <a:lstStyle/>
          <a:p>
            <a:pPr>
              <a:defRPr/>
            </a:pPr>
            <a:r>
              <a:rPr lang="en-US" altLang="zh-TW">
                <a:solidFill>
                  <a:srgbClr val="000000"/>
                </a:solidFill>
              </a:rPr>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solidFill>
                  <a:srgbClr val="000000"/>
                </a:solidFill>
              </a:rPr>
              <a:pPr>
                <a:defRPr/>
              </a:pPr>
              <a:t>15</a:t>
            </a:fld>
            <a:endParaRPr lang="en-US" altLang="zh-TW">
              <a:solidFill>
                <a:srgbClr val="000000"/>
              </a:solidFill>
            </a:endParaRPr>
          </a:p>
        </p:txBody>
      </p:sp>
    </p:spTree>
    <p:extLst>
      <p:ext uri="{BB962C8B-B14F-4D97-AF65-F5344CB8AC3E}">
        <p14:creationId xmlns:p14="http://schemas.microsoft.com/office/powerpoint/2010/main" val="16017656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Implicit</a:t>
            </a:r>
            <a:r>
              <a:rPr lang="en-US" altLang="zh-TW" baseline="0" dirty="0"/>
              <a:t> Tag :</a:t>
            </a:r>
            <a:r>
              <a:rPr lang="zh-TW" altLang="en-US" baseline="0" dirty="0"/>
              <a:t>雙方定義相同</a:t>
            </a:r>
            <a:r>
              <a:rPr lang="en-US" altLang="zh-TW" baseline="0" dirty="0"/>
              <a:t>Template </a:t>
            </a:r>
            <a:r>
              <a:rPr lang="zh-TW" altLang="en-US" baseline="0" dirty="0"/>
              <a:t>，實際資料傳輸不需要傳送</a:t>
            </a:r>
            <a:r>
              <a:rPr lang="en-US" altLang="zh-TW" baseline="0" dirty="0"/>
              <a:t>FIX</a:t>
            </a:r>
            <a:r>
              <a:rPr lang="zh-TW" altLang="en-US" baseline="0" dirty="0"/>
              <a:t> </a:t>
            </a:r>
            <a:r>
              <a:rPr lang="en-US" altLang="zh-TW" baseline="0" dirty="0"/>
              <a:t>TAG</a:t>
            </a:r>
          </a:p>
          <a:p>
            <a:r>
              <a:rPr lang="en-US" altLang="zh-TW" baseline="0" dirty="0"/>
              <a:t>Field Operator : </a:t>
            </a:r>
            <a:r>
              <a:rPr lang="zh-TW" altLang="en-US" baseline="0" dirty="0"/>
              <a:t>某些欄位具有規則性，例如固定為常數，或序號每次遞增</a:t>
            </a:r>
            <a:r>
              <a:rPr lang="en-US" altLang="zh-TW" baseline="0" dirty="0"/>
              <a:t>1</a:t>
            </a:r>
            <a:r>
              <a:rPr lang="zh-TW" altLang="en-US" baseline="0" dirty="0"/>
              <a:t>，利用這樣個特性來壓縮資料量</a:t>
            </a:r>
            <a:endParaRPr lang="en-US" altLang="zh-TW"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Transfer Encoding:</a:t>
            </a:r>
            <a:r>
              <a:rPr lang="zh-TW" altLang="en-US" dirty="0"/>
              <a:t>一則訊息中有些欄位不是每次都必須傳送，每則</a:t>
            </a:r>
            <a:r>
              <a:rPr lang="en-US" altLang="zh-TW" dirty="0"/>
              <a:t>FAST</a:t>
            </a:r>
            <a:r>
              <a:rPr lang="zh-TW" altLang="en-US" dirty="0"/>
              <a:t>訊息頭戴有</a:t>
            </a:r>
            <a:r>
              <a:rPr lang="en-US" altLang="zh-TW" dirty="0"/>
              <a:t>PMAP</a:t>
            </a:r>
            <a:r>
              <a:rPr lang="zh-TW" altLang="en-US" dirty="0"/>
              <a:t>欄位，表達那些應用訊息格式欄位有送出</a:t>
            </a:r>
            <a:r>
              <a:rPr lang="en-US" altLang="zh-TW" dirty="0"/>
              <a:t>(</a:t>
            </a:r>
            <a:r>
              <a:rPr lang="zh-TW" altLang="en-US" dirty="0"/>
              <a:t>和</a:t>
            </a:r>
            <a:r>
              <a:rPr lang="en-US" altLang="zh-TW" dirty="0"/>
              <a:t>Template</a:t>
            </a:r>
            <a:r>
              <a:rPr lang="zh-TW" altLang="en-US" dirty="0"/>
              <a:t>對應</a:t>
            </a:r>
            <a:r>
              <a:rPr lang="en-US" altLang="zh-TW"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baseline="0" dirty="0"/>
              <a:t>因為</a:t>
            </a:r>
            <a:r>
              <a:rPr lang="en-US" altLang="zh-TW" baseline="0" dirty="0"/>
              <a:t>FIX</a:t>
            </a:r>
            <a:r>
              <a:rPr lang="zh-TW" altLang="en-US" baseline="0" dirty="0"/>
              <a:t>應用訊息格式欄位長度不固定，用每個</a:t>
            </a:r>
            <a:r>
              <a:rPr lang="en-US" altLang="zh-TW" baseline="0" dirty="0"/>
              <a:t>BYTE</a:t>
            </a:r>
            <a:r>
              <a:rPr lang="zh-TW" altLang="en-US" baseline="0" dirty="0"/>
              <a:t>的最高位元表達是否為一個欄位的開頭，或是仍是同一個欄位</a:t>
            </a:r>
            <a:r>
              <a:rPr lang="en-US" altLang="zh-TW" baseline="0" dirty="0"/>
              <a:t>(STOP</a:t>
            </a:r>
            <a:r>
              <a:rPr lang="zh-TW" altLang="en-US" baseline="0" dirty="0"/>
              <a:t> </a:t>
            </a:r>
            <a:r>
              <a:rPr lang="en-US" altLang="zh-TW" baseline="0" dirty="0"/>
              <a:t>BIT</a:t>
            </a:r>
            <a:r>
              <a:rPr lang="en-US" altLang="zh-TW" baseline="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baseline="0" dirty="0" err="1" smtClean="0"/>
              <a:t>Shmm</a:t>
            </a:r>
            <a:r>
              <a:rPr lang="en-US" altLang="zh-TW" baseline="0" dirty="0" smtClean="0"/>
              <a:t> </a:t>
            </a:r>
            <a:r>
              <a:rPr lang="zh-TW" altLang="en-US" baseline="0" dirty="0" smtClean="0"/>
              <a:t>指  </a:t>
            </a:r>
            <a:r>
              <a:rPr lang="en-US" altLang="zh-TW" baseline="0" dirty="0" smtClean="0"/>
              <a:t>shared memory</a:t>
            </a:r>
            <a:endParaRPr lang="en-US" altLang="zh-TW" baseline="0" dirty="0"/>
          </a:p>
          <a:p>
            <a:endParaRPr lang="en-US" altLang="zh-TW" baseline="0" dirty="0"/>
          </a:p>
        </p:txBody>
      </p:sp>
      <p:sp>
        <p:nvSpPr>
          <p:cNvPr id="4" name="日期版面配置區 3"/>
          <p:cNvSpPr>
            <a:spLocks noGrp="1"/>
          </p:cNvSpPr>
          <p:nvPr>
            <p:ph type="dt" idx="10"/>
          </p:nvPr>
        </p:nvSpPr>
        <p:spPr/>
        <p:txBody>
          <a:bodyPr/>
          <a:lstStyle/>
          <a:p>
            <a:pPr>
              <a:defRPr/>
            </a:pPr>
            <a:fld id="{F26B9DDC-4EEC-4790-923D-64F96D22F1C6}" type="datetime1">
              <a:rPr lang="zh-TW" altLang="en-US" smtClean="0">
                <a:solidFill>
                  <a:srgbClr val="000000"/>
                </a:solidFill>
              </a:rPr>
              <a:pPr>
                <a:defRPr/>
              </a:pPr>
              <a:t>2017/10/3</a:t>
            </a:fld>
            <a:endParaRPr lang="en-US" altLang="zh-TW">
              <a:solidFill>
                <a:srgbClr val="000000"/>
              </a:solidFill>
            </a:endParaRPr>
          </a:p>
        </p:txBody>
      </p:sp>
      <p:sp>
        <p:nvSpPr>
          <p:cNvPr id="5" name="頁尾版面配置區 4"/>
          <p:cNvSpPr>
            <a:spLocks noGrp="1"/>
          </p:cNvSpPr>
          <p:nvPr>
            <p:ph type="ftr" sz="quarter" idx="11"/>
          </p:nvPr>
        </p:nvSpPr>
        <p:spPr/>
        <p:txBody>
          <a:bodyPr/>
          <a:lstStyle/>
          <a:p>
            <a:pPr>
              <a:defRPr/>
            </a:pPr>
            <a:r>
              <a:rPr lang="en-US" altLang="zh-TW">
                <a:solidFill>
                  <a:srgbClr val="000000"/>
                </a:solidFill>
              </a:rPr>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solidFill>
                  <a:srgbClr val="000000"/>
                </a:solidFill>
              </a:rPr>
              <a:pPr>
                <a:defRPr/>
              </a:pPr>
              <a:t>16</a:t>
            </a:fld>
            <a:endParaRPr lang="en-US" altLang="zh-TW">
              <a:solidFill>
                <a:srgbClr val="000000"/>
              </a:solidFill>
            </a:endParaRPr>
          </a:p>
        </p:txBody>
      </p:sp>
    </p:spTree>
    <p:extLst>
      <p:ext uri="{BB962C8B-B14F-4D97-AF65-F5344CB8AC3E}">
        <p14:creationId xmlns:p14="http://schemas.microsoft.com/office/powerpoint/2010/main" val="24313255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Implicit</a:t>
            </a:r>
            <a:r>
              <a:rPr lang="en-US" altLang="zh-TW" baseline="0" dirty="0"/>
              <a:t> Tag :</a:t>
            </a:r>
            <a:r>
              <a:rPr lang="zh-TW" altLang="en-US" baseline="0" dirty="0"/>
              <a:t>雙方定義相同</a:t>
            </a:r>
            <a:r>
              <a:rPr lang="en-US" altLang="zh-TW" baseline="0" dirty="0"/>
              <a:t>Template </a:t>
            </a:r>
            <a:r>
              <a:rPr lang="zh-TW" altLang="en-US" baseline="0" dirty="0"/>
              <a:t>，實際資料傳輸不需要傳送</a:t>
            </a:r>
            <a:r>
              <a:rPr lang="en-US" altLang="zh-TW" baseline="0" dirty="0"/>
              <a:t>FIX</a:t>
            </a:r>
            <a:r>
              <a:rPr lang="zh-TW" altLang="en-US" baseline="0" dirty="0"/>
              <a:t> </a:t>
            </a:r>
            <a:r>
              <a:rPr lang="en-US" altLang="zh-TW" baseline="0" dirty="0"/>
              <a:t>TAG</a:t>
            </a:r>
          </a:p>
          <a:p>
            <a:r>
              <a:rPr lang="en-US" altLang="zh-TW" baseline="0" dirty="0"/>
              <a:t>Field Operator : </a:t>
            </a:r>
            <a:r>
              <a:rPr lang="zh-TW" altLang="en-US" baseline="0" dirty="0"/>
              <a:t>某些欄位具有規則性，例如固定為常數，或序號每次遞增</a:t>
            </a:r>
            <a:r>
              <a:rPr lang="en-US" altLang="zh-TW" baseline="0" dirty="0"/>
              <a:t>1</a:t>
            </a:r>
            <a:r>
              <a:rPr lang="zh-TW" altLang="en-US" baseline="0" dirty="0"/>
              <a:t>，利用這樣個特性來壓縮資料量</a:t>
            </a:r>
            <a:endParaRPr lang="en-US" altLang="zh-TW"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Transfer Encoding:</a:t>
            </a:r>
            <a:r>
              <a:rPr lang="zh-TW" altLang="en-US" dirty="0"/>
              <a:t>一則訊息中有些欄位不是每次都必須傳送，每則</a:t>
            </a:r>
            <a:r>
              <a:rPr lang="en-US" altLang="zh-TW" dirty="0"/>
              <a:t>FAST</a:t>
            </a:r>
            <a:r>
              <a:rPr lang="zh-TW" altLang="en-US" dirty="0"/>
              <a:t>訊息頭戴有</a:t>
            </a:r>
            <a:r>
              <a:rPr lang="en-US" altLang="zh-TW" dirty="0"/>
              <a:t>PMAP</a:t>
            </a:r>
            <a:r>
              <a:rPr lang="zh-TW" altLang="en-US" dirty="0"/>
              <a:t>欄位，表達那些應用訊息格式欄位有送出</a:t>
            </a:r>
            <a:r>
              <a:rPr lang="en-US" altLang="zh-TW" dirty="0"/>
              <a:t>(</a:t>
            </a:r>
            <a:r>
              <a:rPr lang="zh-TW" altLang="en-US" dirty="0"/>
              <a:t>和</a:t>
            </a:r>
            <a:r>
              <a:rPr lang="en-US" altLang="zh-TW" dirty="0"/>
              <a:t>Template</a:t>
            </a:r>
            <a:r>
              <a:rPr lang="zh-TW" altLang="en-US" dirty="0"/>
              <a:t>對應</a:t>
            </a:r>
            <a:r>
              <a:rPr lang="en-US" altLang="zh-TW"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baseline="0" dirty="0"/>
              <a:t>因為</a:t>
            </a:r>
            <a:r>
              <a:rPr lang="en-US" altLang="zh-TW" baseline="0" dirty="0"/>
              <a:t>FIX</a:t>
            </a:r>
            <a:r>
              <a:rPr lang="zh-TW" altLang="en-US" baseline="0" dirty="0"/>
              <a:t>應用訊息格式欄位長度不固定，用每個</a:t>
            </a:r>
            <a:r>
              <a:rPr lang="en-US" altLang="zh-TW" baseline="0" dirty="0"/>
              <a:t>BYTE</a:t>
            </a:r>
            <a:r>
              <a:rPr lang="zh-TW" altLang="en-US" baseline="0" dirty="0"/>
              <a:t>的最高位元表達是否為一個欄位的開頭，或是仍是同一個欄位</a:t>
            </a:r>
            <a:r>
              <a:rPr lang="en-US" altLang="zh-TW" baseline="0" dirty="0"/>
              <a:t>(STOP</a:t>
            </a:r>
            <a:r>
              <a:rPr lang="zh-TW" altLang="en-US" baseline="0" dirty="0"/>
              <a:t> </a:t>
            </a:r>
            <a:r>
              <a:rPr lang="en-US" altLang="zh-TW" baseline="0" dirty="0"/>
              <a:t>BIT)</a:t>
            </a:r>
          </a:p>
          <a:p>
            <a:endParaRPr lang="en-US" altLang="zh-TW" baseline="0" dirty="0"/>
          </a:p>
        </p:txBody>
      </p:sp>
      <p:sp>
        <p:nvSpPr>
          <p:cNvPr id="4" name="日期版面配置區 3"/>
          <p:cNvSpPr>
            <a:spLocks noGrp="1"/>
          </p:cNvSpPr>
          <p:nvPr>
            <p:ph type="dt" idx="10"/>
          </p:nvPr>
        </p:nvSpPr>
        <p:spPr/>
        <p:txBody>
          <a:bodyPr/>
          <a:lstStyle/>
          <a:p>
            <a:pPr>
              <a:defRPr/>
            </a:pPr>
            <a:fld id="{F26B9DDC-4EEC-4790-923D-64F96D22F1C6}" type="datetime1">
              <a:rPr lang="zh-TW" altLang="en-US" smtClean="0">
                <a:solidFill>
                  <a:srgbClr val="000000"/>
                </a:solidFill>
              </a:rPr>
              <a:pPr>
                <a:defRPr/>
              </a:pPr>
              <a:t>2017/10/3</a:t>
            </a:fld>
            <a:endParaRPr lang="en-US" altLang="zh-TW">
              <a:solidFill>
                <a:srgbClr val="000000"/>
              </a:solidFill>
            </a:endParaRPr>
          </a:p>
        </p:txBody>
      </p:sp>
      <p:sp>
        <p:nvSpPr>
          <p:cNvPr id="5" name="頁尾版面配置區 4"/>
          <p:cNvSpPr>
            <a:spLocks noGrp="1"/>
          </p:cNvSpPr>
          <p:nvPr>
            <p:ph type="ftr" sz="quarter" idx="11"/>
          </p:nvPr>
        </p:nvSpPr>
        <p:spPr/>
        <p:txBody>
          <a:bodyPr/>
          <a:lstStyle/>
          <a:p>
            <a:pPr>
              <a:defRPr/>
            </a:pPr>
            <a:r>
              <a:rPr lang="en-US" altLang="zh-TW">
                <a:solidFill>
                  <a:srgbClr val="000000"/>
                </a:solidFill>
              </a:rPr>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solidFill>
                  <a:srgbClr val="000000"/>
                </a:solidFill>
              </a:rPr>
              <a:pPr>
                <a:defRPr/>
              </a:pPr>
              <a:t>17</a:t>
            </a:fld>
            <a:endParaRPr lang="en-US" altLang="zh-TW">
              <a:solidFill>
                <a:srgbClr val="000000"/>
              </a:solidFill>
            </a:endParaRPr>
          </a:p>
        </p:txBody>
      </p:sp>
    </p:spTree>
    <p:extLst>
      <p:ext uri="{BB962C8B-B14F-4D97-AF65-F5344CB8AC3E}">
        <p14:creationId xmlns:p14="http://schemas.microsoft.com/office/powerpoint/2010/main" val="4947287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Implicit</a:t>
            </a:r>
            <a:r>
              <a:rPr lang="en-US" altLang="zh-TW" baseline="0" dirty="0"/>
              <a:t> Tag :</a:t>
            </a:r>
            <a:r>
              <a:rPr lang="zh-TW" altLang="en-US" baseline="0" dirty="0"/>
              <a:t>雙方定義相同</a:t>
            </a:r>
            <a:r>
              <a:rPr lang="en-US" altLang="zh-TW" baseline="0" dirty="0"/>
              <a:t>Template </a:t>
            </a:r>
            <a:r>
              <a:rPr lang="zh-TW" altLang="en-US" baseline="0" dirty="0"/>
              <a:t>，實際資料傳輸不需要傳送</a:t>
            </a:r>
            <a:r>
              <a:rPr lang="en-US" altLang="zh-TW" baseline="0" dirty="0"/>
              <a:t>FIX</a:t>
            </a:r>
            <a:r>
              <a:rPr lang="zh-TW" altLang="en-US" baseline="0" dirty="0"/>
              <a:t> </a:t>
            </a:r>
            <a:r>
              <a:rPr lang="en-US" altLang="zh-TW" baseline="0" dirty="0"/>
              <a:t>TAG</a:t>
            </a:r>
          </a:p>
          <a:p>
            <a:r>
              <a:rPr lang="en-US" altLang="zh-TW" baseline="0" dirty="0"/>
              <a:t>Field Operator : </a:t>
            </a:r>
            <a:r>
              <a:rPr lang="zh-TW" altLang="en-US" baseline="0" dirty="0"/>
              <a:t>某些欄位具有規則性，例如固定為常數，或序號每次遞增</a:t>
            </a:r>
            <a:r>
              <a:rPr lang="en-US" altLang="zh-TW" baseline="0" dirty="0"/>
              <a:t>1</a:t>
            </a:r>
            <a:r>
              <a:rPr lang="zh-TW" altLang="en-US" baseline="0" dirty="0"/>
              <a:t>，利用這樣個特性來壓縮資料量</a:t>
            </a:r>
            <a:endParaRPr lang="en-US" altLang="zh-TW"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Transfer Encoding:</a:t>
            </a:r>
            <a:r>
              <a:rPr lang="zh-TW" altLang="en-US" dirty="0"/>
              <a:t>一則訊息中有些欄位不是每次都必須傳送，每則</a:t>
            </a:r>
            <a:r>
              <a:rPr lang="en-US" altLang="zh-TW" dirty="0"/>
              <a:t>FAST</a:t>
            </a:r>
            <a:r>
              <a:rPr lang="zh-TW" altLang="en-US" dirty="0"/>
              <a:t>訊息頭戴有</a:t>
            </a:r>
            <a:r>
              <a:rPr lang="en-US" altLang="zh-TW" dirty="0"/>
              <a:t>PMAP</a:t>
            </a:r>
            <a:r>
              <a:rPr lang="zh-TW" altLang="en-US" dirty="0"/>
              <a:t>欄位，表達那些應用訊息格式欄位有送出</a:t>
            </a:r>
            <a:r>
              <a:rPr lang="en-US" altLang="zh-TW" dirty="0"/>
              <a:t>(</a:t>
            </a:r>
            <a:r>
              <a:rPr lang="zh-TW" altLang="en-US" dirty="0"/>
              <a:t>和</a:t>
            </a:r>
            <a:r>
              <a:rPr lang="en-US" altLang="zh-TW" dirty="0"/>
              <a:t>Template</a:t>
            </a:r>
            <a:r>
              <a:rPr lang="zh-TW" altLang="en-US" dirty="0"/>
              <a:t>對應</a:t>
            </a:r>
            <a:r>
              <a:rPr lang="en-US" altLang="zh-TW"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baseline="0" dirty="0"/>
              <a:t>因為</a:t>
            </a:r>
            <a:r>
              <a:rPr lang="en-US" altLang="zh-TW" baseline="0" dirty="0"/>
              <a:t>FIX</a:t>
            </a:r>
            <a:r>
              <a:rPr lang="zh-TW" altLang="en-US" baseline="0" dirty="0"/>
              <a:t>應用訊息格式欄位長度不固定，用每個</a:t>
            </a:r>
            <a:r>
              <a:rPr lang="en-US" altLang="zh-TW" baseline="0" dirty="0"/>
              <a:t>BYTE</a:t>
            </a:r>
            <a:r>
              <a:rPr lang="zh-TW" altLang="en-US" baseline="0" dirty="0"/>
              <a:t>的最高位元表達是否為一個欄位的開頭，或是仍是同一個欄位</a:t>
            </a:r>
            <a:r>
              <a:rPr lang="en-US" altLang="zh-TW" baseline="0" dirty="0"/>
              <a:t>(STOP</a:t>
            </a:r>
            <a:r>
              <a:rPr lang="zh-TW" altLang="en-US" baseline="0" dirty="0"/>
              <a:t> </a:t>
            </a:r>
            <a:r>
              <a:rPr lang="en-US" altLang="zh-TW" baseline="0" dirty="0"/>
              <a:t>BIT)</a:t>
            </a:r>
          </a:p>
          <a:p>
            <a:endParaRPr lang="en-US" altLang="zh-TW" baseline="0" dirty="0"/>
          </a:p>
        </p:txBody>
      </p:sp>
      <p:sp>
        <p:nvSpPr>
          <p:cNvPr id="4" name="日期版面配置區 3"/>
          <p:cNvSpPr>
            <a:spLocks noGrp="1"/>
          </p:cNvSpPr>
          <p:nvPr>
            <p:ph type="dt" idx="10"/>
          </p:nvPr>
        </p:nvSpPr>
        <p:spPr/>
        <p:txBody>
          <a:bodyPr/>
          <a:lstStyle/>
          <a:p>
            <a:pPr>
              <a:defRPr/>
            </a:pPr>
            <a:fld id="{F26B9DDC-4EEC-4790-923D-64F96D22F1C6}" type="datetime1">
              <a:rPr lang="zh-TW" altLang="en-US" smtClean="0">
                <a:solidFill>
                  <a:srgbClr val="000000"/>
                </a:solidFill>
              </a:rPr>
              <a:pPr>
                <a:defRPr/>
              </a:pPr>
              <a:t>2017/10/3</a:t>
            </a:fld>
            <a:endParaRPr lang="en-US" altLang="zh-TW">
              <a:solidFill>
                <a:srgbClr val="000000"/>
              </a:solidFill>
            </a:endParaRPr>
          </a:p>
        </p:txBody>
      </p:sp>
      <p:sp>
        <p:nvSpPr>
          <p:cNvPr id="5" name="頁尾版面配置區 4"/>
          <p:cNvSpPr>
            <a:spLocks noGrp="1"/>
          </p:cNvSpPr>
          <p:nvPr>
            <p:ph type="ftr" sz="quarter" idx="11"/>
          </p:nvPr>
        </p:nvSpPr>
        <p:spPr/>
        <p:txBody>
          <a:bodyPr/>
          <a:lstStyle/>
          <a:p>
            <a:pPr>
              <a:defRPr/>
            </a:pPr>
            <a:r>
              <a:rPr lang="en-US" altLang="zh-TW">
                <a:solidFill>
                  <a:srgbClr val="000000"/>
                </a:solidFill>
              </a:rPr>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solidFill>
                  <a:srgbClr val="000000"/>
                </a:solidFill>
              </a:rPr>
              <a:pPr>
                <a:defRPr/>
              </a:pPr>
              <a:t>18</a:t>
            </a:fld>
            <a:endParaRPr lang="en-US" altLang="zh-TW">
              <a:solidFill>
                <a:srgbClr val="000000"/>
              </a:solidFill>
            </a:endParaRPr>
          </a:p>
        </p:txBody>
      </p:sp>
    </p:spTree>
    <p:extLst>
      <p:ext uri="{BB962C8B-B14F-4D97-AF65-F5344CB8AC3E}">
        <p14:creationId xmlns:p14="http://schemas.microsoft.com/office/powerpoint/2010/main" val="39934174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Implicit</a:t>
            </a:r>
            <a:r>
              <a:rPr lang="en-US" altLang="zh-TW" baseline="0" dirty="0"/>
              <a:t> Tag :</a:t>
            </a:r>
            <a:r>
              <a:rPr lang="zh-TW" altLang="en-US" baseline="0" dirty="0"/>
              <a:t>雙方定義相同</a:t>
            </a:r>
            <a:r>
              <a:rPr lang="en-US" altLang="zh-TW" baseline="0" dirty="0"/>
              <a:t>Template </a:t>
            </a:r>
            <a:r>
              <a:rPr lang="zh-TW" altLang="en-US" baseline="0" dirty="0"/>
              <a:t>，實際資料傳輸不需要傳送</a:t>
            </a:r>
            <a:r>
              <a:rPr lang="en-US" altLang="zh-TW" baseline="0" dirty="0"/>
              <a:t>FIX</a:t>
            </a:r>
            <a:r>
              <a:rPr lang="zh-TW" altLang="en-US" baseline="0" dirty="0"/>
              <a:t> </a:t>
            </a:r>
            <a:r>
              <a:rPr lang="en-US" altLang="zh-TW" baseline="0" dirty="0"/>
              <a:t>TAG</a:t>
            </a:r>
          </a:p>
          <a:p>
            <a:r>
              <a:rPr lang="en-US" altLang="zh-TW" baseline="0" dirty="0"/>
              <a:t>Field Operator : </a:t>
            </a:r>
            <a:r>
              <a:rPr lang="zh-TW" altLang="en-US" baseline="0" dirty="0"/>
              <a:t>某些欄位具有規則性，例如固定為常數，或序號每次遞增</a:t>
            </a:r>
            <a:r>
              <a:rPr lang="en-US" altLang="zh-TW" baseline="0" dirty="0"/>
              <a:t>1</a:t>
            </a:r>
            <a:r>
              <a:rPr lang="zh-TW" altLang="en-US" baseline="0" dirty="0"/>
              <a:t>，利用這樣個特性來壓縮資料量</a:t>
            </a:r>
            <a:endParaRPr lang="en-US" altLang="zh-TW"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Transfer Encoding:</a:t>
            </a:r>
            <a:r>
              <a:rPr lang="zh-TW" altLang="en-US" dirty="0"/>
              <a:t>一則訊息中有些欄位不是每次都必須傳送，每則</a:t>
            </a:r>
            <a:r>
              <a:rPr lang="en-US" altLang="zh-TW" dirty="0"/>
              <a:t>FAST</a:t>
            </a:r>
            <a:r>
              <a:rPr lang="zh-TW" altLang="en-US" dirty="0"/>
              <a:t>訊息頭戴有</a:t>
            </a:r>
            <a:r>
              <a:rPr lang="en-US" altLang="zh-TW" dirty="0"/>
              <a:t>PMAP</a:t>
            </a:r>
            <a:r>
              <a:rPr lang="zh-TW" altLang="en-US" dirty="0"/>
              <a:t>欄位，表達那些應用訊息格式欄位有送出</a:t>
            </a:r>
            <a:r>
              <a:rPr lang="en-US" altLang="zh-TW" dirty="0"/>
              <a:t>(</a:t>
            </a:r>
            <a:r>
              <a:rPr lang="zh-TW" altLang="en-US" dirty="0"/>
              <a:t>和</a:t>
            </a:r>
            <a:r>
              <a:rPr lang="en-US" altLang="zh-TW" dirty="0"/>
              <a:t>Template</a:t>
            </a:r>
            <a:r>
              <a:rPr lang="zh-TW" altLang="en-US" dirty="0"/>
              <a:t>對應</a:t>
            </a:r>
            <a:r>
              <a:rPr lang="en-US" altLang="zh-TW"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baseline="0" dirty="0"/>
              <a:t>因為</a:t>
            </a:r>
            <a:r>
              <a:rPr lang="en-US" altLang="zh-TW" baseline="0" dirty="0"/>
              <a:t>FIX</a:t>
            </a:r>
            <a:r>
              <a:rPr lang="zh-TW" altLang="en-US" baseline="0" dirty="0"/>
              <a:t>應用訊息格式欄位長度不固定，用每個</a:t>
            </a:r>
            <a:r>
              <a:rPr lang="en-US" altLang="zh-TW" baseline="0" dirty="0"/>
              <a:t>BYTE</a:t>
            </a:r>
            <a:r>
              <a:rPr lang="zh-TW" altLang="en-US" baseline="0" dirty="0"/>
              <a:t>的最高位元表達是否為一個欄位的開頭，或是仍是同一個欄位</a:t>
            </a:r>
            <a:r>
              <a:rPr lang="en-US" altLang="zh-TW" baseline="0" dirty="0"/>
              <a:t>(STOP</a:t>
            </a:r>
            <a:r>
              <a:rPr lang="zh-TW" altLang="en-US" baseline="0" dirty="0"/>
              <a:t> </a:t>
            </a:r>
            <a:r>
              <a:rPr lang="en-US" altLang="zh-TW" baseline="0" dirty="0"/>
              <a:t>BIT)</a:t>
            </a:r>
          </a:p>
          <a:p>
            <a:endParaRPr lang="en-US" altLang="zh-TW" baseline="0" dirty="0"/>
          </a:p>
        </p:txBody>
      </p:sp>
      <p:sp>
        <p:nvSpPr>
          <p:cNvPr id="4" name="日期版面配置區 3"/>
          <p:cNvSpPr>
            <a:spLocks noGrp="1"/>
          </p:cNvSpPr>
          <p:nvPr>
            <p:ph type="dt" idx="10"/>
          </p:nvPr>
        </p:nvSpPr>
        <p:spPr/>
        <p:txBody>
          <a:bodyPr/>
          <a:lstStyle/>
          <a:p>
            <a:pPr>
              <a:defRPr/>
            </a:pPr>
            <a:fld id="{F26B9DDC-4EEC-4790-923D-64F96D22F1C6}" type="datetime1">
              <a:rPr lang="zh-TW" altLang="en-US" smtClean="0">
                <a:solidFill>
                  <a:srgbClr val="000000"/>
                </a:solidFill>
              </a:rPr>
              <a:pPr>
                <a:defRPr/>
              </a:pPr>
              <a:t>2017/10/3</a:t>
            </a:fld>
            <a:endParaRPr lang="en-US" altLang="zh-TW">
              <a:solidFill>
                <a:srgbClr val="000000"/>
              </a:solidFill>
            </a:endParaRPr>
          </a:p>
        </p:txBody>
      </p:sp>
      <p:sp>
        <p:nvSpPr>
          <p:cNvPr id="5" name="頁尾版面配置區 4"/>
          <p:cNvSpPr>
            <a:spLocks noGrp="1"/>
          </p:cNvSpPr>
          <p:nvPr>
            <p:ph type="ftr" sz="quarter" idx="11"/>
          </p:nvPr>
        </p:nvSpPr>
        <p:spPr/>
        <p:txBody>
          <a:bodyPr/>
          <a:lstStyle/>
          <a:p>
            <a:pPr>
              <a:defRPr/>
            </a:pPr>
            <a:r>
              <a:rPr lang="en-US" altLang="zh-TW">
                <a:solidFill>
                  <a:srgbClr val="000000"/>
                </a:solidFill>
              </a:rPr>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solidFill>
                  <a:srgbClr val="000000"/>
                </a:solidFill>
              </a:rPr>
              <a:pPr>
                <a:defRPr/>
              </a:pPr>
              <a:t>19</a:t>
            </a:fld>
            <a:endParaRPr lang="en-US" altLang="zh-TW">
              <a:solidFill>
                <a:srgbClr val="000000"/>
              </a:solidFill>
            </a:endParaRPr>
          </a:p>
        </p:txBody>
      </p:sp>
    </p:spTree>
    <p:extLst>
      <p:ext uri="{BB962C8B-B14F-4D97-AF65-F5344CB8AC3E}">
        <p14:creationId xmlns:p14="http://schemas.microsoft.com/office/powerpoint/2010/main" val="3940397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98D5DB28-4EE7-4628-9EF2-E461C4B4F2BD}" type="slidenum">
              <a:rPr lang="en-US" altLang="zh-TW" smtClean="0">
                <a:ea typeface="新細明體" charset="-120"/>
              </a:rPr>
              <a:pPr/>
              <a:t>2</a:t>
            </a:fld>
            <a:endParaRPr lang="en-US" altLang="zh-TW">
              <a:ea typeface="新細明體" charset="-120"/>
            </a:endParaRPr>
          </a:p>
        </p:txBody>
      </p:sp>
      <p:sp>
        <p:nvSpPr>
          <p:cNvPr id="48131" name="Rectangle 3"/>
          <p:cNvSpPr>
            <a:spLocks noGrp="1" noChangeArrowheads="1"/>
          </p:cNvSpPr>
          <p:nvPr>
            <p:ph type="dt" sz="quarter" idx="1"/>
          </p:nvPr>
        </p:nvSpPr>
        <p:spPr>
          <a:noFill/>
        </p:spPr>
        <p:txBody>
          <a:bodyPr/>
          <a:lstStyle/>
          <a:p>
            <a:fld id="{01D75DFE-1539-42EB-86B6-32B287A619C6}" type="datetime1">
              <a:rPr lang="zh-TW" altLang="en-US" smtClean="0">
                <a:ea typeface="新細明體" charset="-120"/>
              </a:rPr>
              <a:pPr/>
              <a:t>2017/10/3</a:t>
            </a:fld>
            <a:endParaRPr lang="en-US" altLang="zh-TW">
              <a:ea typeface="新細明體" charset="-120"/>
            </a:endParaRPr>
          </a:p>
        </p:txBody>
      </p:sp>
      <p:sp>
        <p:nvSpPr>
          <p:cNvPr id="48132" name="Rectangle 6"/>
          <p:cNvSpPr>
            <a:spLocks noGrp="1" noChangeArrowheads="1"/>
          </p:cNvSpPr>
          <p:nvPr>
            <p:ph type="ftr" sz="quarter" idx="4"/>
          </p:nvPr>
        </p:nvSpPr>
        <p:spPr>
          <a:noFill/>
        </p:spPr>
        <p:txBody>
          <a:bodyPr/>
          <a:lstStyle/>
          <a:p>
            <a:r>
              <a:rPr lang="en-US" altLang="zh-TW">
                <a:ea typeface="新細明體" charset="-120"/>
              </a:rPr>
              <a:t>CSIE CIAL Lab</a:t>
            </a:r>
          </a:p>
        </p:txBody>
      </p:sp>
      <p:sp>
        <p:nvSpPr>
          <p:cNvPr id="48133" name="Rectangle 7"/>
          <p:cNvSpPr txBox="1">
            <a:spLocks noGrp="1" noChangeArrowheads="1"/>
          </p:cNvSpPr>
          <p:nvPr/>
        </p:nvSpPr>
        <p:spPr bwMode="auto">
          <a:xfrm>
            <a:off x="5591175" y="6456363"/>
            <a:ext cx="4281488" cy="339725"/>
          </a:xfrm>
          <a:prstGeom prst="rect">
            <a:avLst/>
          </a:prstGeom>
          <a:noFill/>
          <a:ln w="9525">
            <a:noFill/>
            <a:miter lim="800000"/>
            <a:headEnd/>
            <a:tailEnd/>
          </a:ln>
        </p:spPr>
        <p:txBody>
          <a:bodyPr anchor="b"/>
          <a:lstStyle/>
          <a:p>
            <a:pPr algn="r"/>
            <a:fld id="{38C8E7FE-C26F-4A4F-BFBF-8B104242BBA3}" type="slidenum">
              <a:rPr lang="en-US" altLang="zh-TW" sz="1200"/>
              <a:pPr algn="r"/>
              <a:t>2</a:t>
            </a:fld>
            <a:endParaRPr lang="en-US" altLang="zh-TW" sz="1200"/>
          </a:p>
        </p:txBody>
      </p:sp>
      <p:sp>
        <p:nvSpPr>
          <p:cNvPr id="48134" name="Rectangle 2"/>
          <p:cNvSpPr>
            <a:spLocks noGrp="1" noRot="1" noChangeAspect="1" noChangeArrowheads="1" noTextEdit="1"/>
          </p:cNvSpPr>
          <p:nvPr>
            <p:ph type="sldImg"/>
          </p:nvPr>
        </p:nvSpPr>
        <p:spPr>
          <a:xfrm>
            <a:off x="2671763" y="509588"/>
            <a:ext cx="4530725" cy="2549525"/>
          </a:xfrm>
          <a:ln/>
        </p:spPr>
      </p:sp>
      <p:sp>
        <p:nvSpPr>
          <p:cNvPr id="48135" name="Rectangle 3"/>
          <p:cNvSpPr>
            <a:spLocks noGrp="1" noChangeArrowheads="1"/>
          </p:cNvSpPr>
          <p:nvPr>
            <p:ph type="body" idx="1"/>
          </p:nvPr>
        </p:nvSpPr>
        <p:spPr>
          <a:noFill/>
          <a:ln/>
        </p:spPr>
        <p:txBody>
          <a:bodyPr/>
          <a:lstStyle/>
          <a:p>
            <a:pPr eaLnBrk="1" hangingPunct="1"/>
            <a:endParaRPr lang="zh-TW" altLang="en-US" dirty="0">
              <a:ea typeface="新細明體" charset="-120"/>
            </a:endParaRPr>
          </a:p>
        </p:txBody>
      </p:sp>
    </p:spTree>
    <p:extLst>
      <p:ext uri="{BB962C8B-B14F-4D97-AF65-F5344CB8AC3E}">
        <p14:creationId xmlns:p14="http://schemas.microsoft.com/office/powerpoint/2010/main" val="4000534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a:t/>
            </a:r>
            <a:br>
              <a:rPr lang="zh-TW" altLang="en-US" dirty="0"/>
            </a:br>
            <a:r>
              <a:rPr kumimoji="1" lang="en-US" altLang="zh-TW" sz="1200" b="0" i="0" kern="1200" dirty="0">
                <a:solidFill>
                  <a:schemeClr val="tx1"/>
                </a:solidFill>
                <a:effectLst/>
                <a:latin typeface="Arial" charset="0"/>
                <a:ea typeface="新細明體" pitchFamily="18" charset="-120"/>
                <a:cs typeface="+mn-cs"/>
              </a:rPr>
              <a:t>HFT</a:t>
            </a:r>
            <a:r>
              <a:rPr kumimoji="1" lang="zh-TW" altLang="en-US" sz="1200" b="0" i="0" kern="1200" dirty="0">
                <a:solidFill>
                  <a:schemeClr val="tx1"/>
                </a:solidFill>
                <a:effectLst/>
                <a:latin typeface="Arial" charset="0"/>
                <a:ea typeface="新細明體" pitchFamily="18" charset="-120"/>
                <a:cs typeface="+mn-cs"/>
              </a:rPr>
              <a:t>指股票和衍生工具電子交易中的一套技術，其中大量訂單以毫秒級的往返執行時間注入市場</a:t>
            </a:r>
            <a:endParaRPr lang="en-US" altLang="zh-TW"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2017/10/3</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3</a:t>
            </a:fld>
            <a:endParaRPr lang="en-US" altLang="zh-TW"/>
          </a:p>
        </p:txBody>
      </p:sp>
    </p:spTree>
    <p:extLst>
      <p:ext uri="{BB962C8B-B14F-4D97-AF65-F5344CB8AC3E}">
        <p14:creationId xmlns:p14="http://schemas.microsoft.com/office/powerpoint/2010/main" val="1333006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98D5DB28-4EE7-4628-9EF2-E461C4B4F2BD}" type="slidenum">
              <a:rPr lang="en-US" altLang="zh-TW" smtClean="0">
                <a:ea typeface="新細明體" charset="-120"/>
              </a:rPr>
              <a:pPr/>
              <a:t>4</a:t>
            </a:fld>
            <a:endParaRPr lang="en-US" altLang="zh-TW">
              <a:ea typeface="新細明體" charset="-120"/>
            </a:endParaRPr>
          </a:p>
        </p:txBody>
      </p:sp>
      <p:sp>
        <p:nvSpPr>
          <p:cNvPr id="48131" name="Rectangle 3"/>
          <p:cNvSpPr>
            <a:spLocks noGrp="1" noChangeArrowheads="1"/>
          </p:cNvSpPr>
          <p:nvPr>
            <p:ph type="dt" sz="quarter" idx="1"/>
          </p:nvPr>
        </p:nvSpPr>
        <p:spPr>
          <a:noFill/>
        </p:spPr>
        <p:txBody>
          <a:bodyPr/>
          <a:lstStyle/>
          <a:p>
            <a:fld id="{01D75DFE-1539-42EB-86B6-32B287A619C6}" type="datetime1">
              <a:rPr lang="zh-TW" altLang="en-US" smtClean="0">
                <a:ea typeface="新細明體" charset="-120"/>
              </a:rPr>
              <a:pPr/>
              <a:t>2017/10/3</a:t>
            </a:fld>
            <a:endParaRPr lang="en-US" altLang="zh-TW">
              <a:ea typeface="新細明體" charset="-120"/>
            </a:endParaRPr>
          </a:p>
        </p:txBody>
      </p:sp>
      <p:sp>
        <p:nvSpPr>
          <p:cNvPr id="48132" name="Rectangle 6"/>
          <p:cNvSpPr>
            <a:spLocks noGrp="1" noChangeArrowheads="1"/>
          </p:cNvSpPr>
          <p:nvPr>
            <p:ph type="ftr" sz="quarter" idx="4"/>
          </p:nvPr>
        </p:nvSpPr>
        <p:spPr>
          <a:noFill/>
        </p:spPr>
        <p:txBody>
          <a:bodyPr/>
          <a:lstStyle/>
          <a:p>
            <a:r>
              <a:rPr lang="en-US" altLang="zh-TW">
                <a:ea typeface="新細明體" charset="-120"/>
              </a:rPr>
              <a:t>CSIE CIAL Lab</a:t>
            </a:r>
          </a:p>
        </p:txBody>
      </p:sp>
      <p:sp>
        <p:nvSpPr>
          <p:cNvPr id="48133" name="Rectangle 7"/>
          <p:cNvSpPr txBox="1">
            <a:spLocks noGrp="1" noChangeArrowheads="1"/>
          </p:cNvSpPr>
          <p:nvPr/>
        </p:nvSpPr>
        <p:spPr bwMode="auto">
          <a:xfrm>
            <a:off x="5591175" y="6456363"/>
            <a:ext cx="4281488" cy="339725"/>
          </a:xfrm>
          <a:prstGeom prst="rect">
            <a:avLst/>
          </a:prstGeom>
          <a:noFill/>
          <a:ln w="9525">
            <a:noFill/>
            <a:miter lim="800000"/>
            <a:headEnd/>
            <a:tailEnd/>
          </a:ln>
        </p:spPr>
        <p:txBody>
          <a:bodyPr anchor="b"/>
          <a:lstStyle/>
          <a:p>
            <a:pPr algn="r"/>
            <a:fld id="{38C8E7FE-C26F-4A4F-BFBF-8B104242BBA3}" type="slidenum">
              <a:rPr lang="en-US" altLang="zh-TW" sz="1200"/>
              <a:pPr algn="r"/>
              <a:t>4</a:t>
            </a:fld>
            <a:endParaRPr lang="en-US" altLang="zh-TW" sz="1200"/>
          </a:p>
        </p:txBody>
      </p:sp>
      <p:sp>
        <p:nvSpPr>
          <p:cNvPr id="48134" name="Rectangle 2"/>
          <p:cNvSpPr>
            <a:spLocks noGrp="1" noRot="1" noChangeAspect="1" noChangeArrowheads="1" noTextEdit="1"/>
          </p:cNvSpPr>
          <p:nvPr>
            <p:ph type="sldImg"/>
          </p:nvPr>
        </p:nvSpPr>
        <p:spPr>
          <a:xfrm>
            <a:off x="2671763" y="509588"/>
            <a:ext cx="4530725" cy="2549525"/>
          </a:xfrm>
          <a:ln/>
        </p:spPr>
      </p:sp>
      <p:sp>
        <p:nvSpPr>
          <p:cNvPr id="48135" name="Rectangle 3"/>
          <p:cNvSpPr>
            <a:spLocks noGrp="1" noChangeArrowheads="1"/>
          </p:cNvSpPr>
          <p:nvPr>
            <p:ph type="body" idx="1"/>
          </p:nvPr>
        </p:nvSpPr>
        <p:spPr>
          <a:noFill/>
          <a:ln/>
        </p:spPr>
        <p:txBody>
          <a:bodyPr/>
          <a:lstStyle/>
          <a:p>
            <a:pPr eaLnBrk="1" hangingPunct="1"/>
            <a:endParaRPr lang="zh-TW" altLang="en-US" dirty="0">
              <a:ea typeface="新細明體" charset="-120"/>
            </a:endParaRPr>
          </a:p>
        </p:txBody>
      </p:sp>
    </p:spTree>
    <p:extLst>
      <p:ext uri="{BB962C8B-B14F-4D97-AF65-F5344CB8AC3E}">
        <p14:creationId xmlns:p14="http://schemas.microsoft.com/office/powerpoint/2010/main" val="449678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a:t/>
            </a:r>
            <a:br>
              <a:rPr lang="zh-TW" altLang="en-US" dirty="0"/>
            </a:br>
            <a:r>
              <a:rPr kumimoji="1" lang="en-US" altLang="zh-TW" sz="1050" b="0" i="0" kern="1200" dirty="0">
                <a:solidFill>
                  <a:schemeClr val="tx1"/>
                </a:solidFill>
                <a:effectLst/>
                <a:latin typeface="Arial" charset="0"/>
                <a:ea typeface="新細明體" pitchFamily="18" charset="-120"/>
                <a:cs typeface="+mn-cs"/>
              </a:rPr>
              <a:t>FAST</a:t>
            </a:r>
            <a:r>
              <a:rPr kumimoji="1" lang="zh-TW" altLang="en-US" sz="1050" b="0" i="0" kern="1200" dirty="0">
                <a:solidFill>
                  <a:schemeClr val="tx1"/>
                </a:solidFill>
                <a:effectLst/>
                <a:latin typeface="Arial" charset="0"/>
                <a:ea typeface="新細明體" pitchFamily="18" charset="-120"/>
                <a:cs typeface="+mn-cs"/>
              </a:rPr>
              <a:t>是金融資訊交換協定有限公司</a:t>
            </a:r>
            <a:r>
              <a:rPr kumimoji="1" lang="en-US" altLang="zh-TW" sz="1050" b="0" i="0" kern="1200" dirty="0">
                <a:solidFill>
                  <a:schemeClr val="tx1"/>
                </a:solidFill>
                <a:effectLst/>
                <a:latin typeface="Arial" charset="0"/>
                <a:ea typeface="新細明體" pitchFamily="18" charset="-120"/>
                <a:cs typeface="+mn-cs"/>
              </a:rPr>
              <a:t>,</a:t>
            </a:r>
            <a:r>
              <a:rPr kumimoji="1" lang="zh-TW" altLang="en-US" sz="1050" b="0" i="0" kern="1200" dirty="0">
                <a:solidFill>
                  <a:schemeClr val="tx1"/>
                </a:solidFill>
                <a:effectLst/>
                <a:latin typeface="Arial" charset="0"/>
                <a:ea typeface="新細明體" pitchFamily="18" charset="-120"/>
                <a:cs typeface="+mn-cs"/>
              </a:rPr>
              <a:t>為了應付因程式交易（</a:t>
            </a:r>
            <a:r>
              <a:rPr kumimoji="1" lang="en-US" altLang="zh-TW" sz="1050" b="0" i="0" kern="1200" dirty="0">
                <a:solidFill>
                  <a:schemeClr val="tx1"/>
                </a:solidFill>
                <a:effectLst/>
                <a:latin typeface="Arial" charset="0"/>
                <a:ea typeface="新細明體" pitchFamily="18" charset="-120"/>
                <a:cs typeface="+mn-cs"/>
              </a:rPr>
              <a:t>algorithmic trading</a:t>
            </a:r>
            <a:r>
              <a:rPr kumimoji="1" lang="zh-TW" altLang="en-US" sz="1050" b="0" i="0" kern="1200" dirty="0">
                <a:solidFill>
                  <a:schemeClr val="tx1"/>
                </a:solidFill>
                <a:effectLst/>
                <a:latin typeface="Arial" charset="0"/>
                <a:ea typeface="新細明體" pitchFamily="18" charset="-120"/>
                <a:cs typeface="+mn-cs"/>
              </a:rPr>
              <a:t>）普遍化而導致的金融商品交易量暴增現象所設計的通訊協定兼壓縮技術。它的目標在於提供金融機構之間一個高負載量及低延遲的最佳化通訊環境。</a:t>
            </a:r>
            <a:r>
              <a:rPr kumimoji="1" lang="en-US" altLang="zh-TW" sz="1200" b="0" i="0" kern="1200" dirty="0">
                <a:solidFill>
                  <a:schemeClr val="tx1"/>
                </a:solidFill>
                <a:effectLst/>
                <a:latin typeface="Arial" charset="0"/>
                <a:ea typeface="新細明體" pitchFamily="18" charset="-120"/>
                <a:cs typeface="+mn-cs"/>
              </a:rPr>
              <a:t>2004</a:t>
            </a:r>
            <a:r>
              <a:rPr kumimoji="1" lang="zh-TW" altLang="en-US" sz="1200" b="0" i="0" kern="1200" dirty="0">
                <a:solidFill>
                  <a:schemeClr val="tx1"/>
                </a:solidFill>
                <a:effectLst/>
                <a:latin typeface="Arial" charset="0"/>
                <a:ea typeface="新細明體" pitchFamily="18" charset="-120"/>
                <a:cs typeface="+mn-cs"/>
              </a:rPr>
              <a:t>年十一月在紐約舉行的</a:t>
            </a:r>
            <a:r>
              <a:rPr kumimoji="1" lang="en-US" altLang="zh-TW" sz="1200" b="0" i="0" kern="1200" dirty="0">
                <a:solidFill>
                  <a:schemeClr val="tx1"/>
                </a:solidFill>
                <a:effectLst/>
                <a:latin typeface="Arial" charset="0"/>
                <a:ea typeface="新細明體" pitchFamily="18" charset="-120"/>
                <a:cs typeface="+mn-cs"/>
              </a:rPr>
              <a:t>FPL</a:t>
            </a:r>
            <a:r>
              <a:rPr kumimoji="1" lang="zh-TW" altLang="en-US" sz="1200" b="0" i="0" kern="1200" dirty="0">
                <a:solidFill>
                  <a:schemeClr val="tx1"/>
                </a:solidFill>
                <a:effectLst/>
                <a:latin typeface="Arial" charset="0"/>
                <a:ea typeface="新細明體" pitchFamily="18" charset="-120"/>
                <a:cs typeface="+mn-cs"/>
              </a:rPr>
              <a:t>會議中，討論到</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的</a:t>
            </a:r>
            <a:r>
              <a:rPr kumimoji="1" lang="en-US" altLang="zh-TW" sz="1200" b="0" i="0" kern="1200" dirty="0">
                <a:solidFill>
                  <a:schemeClr val="tx1"/>
                </a:solidFill>
                <a:effectLst/>
                <a:latin typeface="Arial" charset="0"/>
                <a:ea typeface="新細明體" pitchFamily="18" charset="-120"/>
                <a:cs typeface="+mn-cs"/>
              </a:rPr>
              <a:t>tag-value</a:t>
            </a:r>
            <a:r>
              <a:rPr kumimoji="1" lang="zh-TW" altLang="en-US" sz="1200" b="0" i="0" kern="1200" dirty="0">
                <a:solidFill>
                  <a:schemeClr val="tx1"/>
                </a:solidFill>
                <a:effectLst/>
                <a:latin typeface="Arial" charset="0"/>
                <a:ea typeface="新細明體" pitchFamily="18" charset="-120"/>
                <a:cs typeface="+mn-cs"/>
              </a:rPr>
              <a:t>訊息格式過於冗長，在處理上需消耗的時間遠高於傳統訊息格式。在分析金融交易資訊過程中，負責研發的小組發現此類資訊內容重覆性極高，因而設計出一套能有效移除重複內容的訊息壓縮演算規則，做為日後</a:t>
            </a:r>
            <a:r>
              <a:rPr kumimoji="1" lang="en-US" altLang="zh-TW" sz="1200" b="0" i="0" kern="1200" dirty="0">
                <a:solidFill>
                  <a:schemeClr val="tx1"/>
                </a:solidFill>
                <a:effectLst/>
                <a:latin typeface="Arial" charset="0"/>
                <a:ea typeface="新細明體" pitchFamily="18" charset="-120"/>
                <a:cs typeface="+mn-cs"/>
              </a:rPr>
              <a:t>FAST</a:t>
            </a:r>
            <a:r>
              <a:rPr kumimoji="1" lang="zh-TW" altLang="en-US" sz="1200" b="0" i="0" kern="1200" dirty="0">
                <a:solidFill>
                  <a:schemeClr val="tx1"/>
                </a:solidFill>
                <a:effectLst/>
                <a:latin typeface="Arial" charset="0"/>
                <a:ea typeface="新細明體" pitchFamily="18" charset="-120"/>
                <a:cs typeface="+mn-cs"/>
              </a:rPr>
              <a:t>協定的基礎。</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訊息格式為</a:t>
            </a:r>
            <a:r>
              <a:rPr kumimoji="1" lang="en-US" altLang="zh-TW" sz="1200" b="0" i="0" kern="1200" dirty="0">
                <a:solidFill>
                  <a:schemeClr val="tx1"/>
                </a:solidFill>
                <a:effectLst/>
                <a:latin typeface="Arial" charset="0"/>
                <a:ea typeface="新細明體" pitchFamily="18" charset="-120"/>
                <a:cs typeface="+mn-cs"/>
              </a:rPr>
              <a:t>Tag=Value</a:t>
            </a:r>
            <a:r>
              <a:rPr kumimoji="1" lang="zh-TW" altLang="en-US" sz="1200" b="0" i="0" kern="1200" dirty="0">
                <a:solidFill>
                  <a:schemeClr val="tx1"/>
                </a:solidFill>
                <a:effectLst/>
                <a:latin typeface="Arial" charset="0"/>
                <a:ea typeface="新細明體" pitchFamily="18" charset="-120"/>
                <a:cs typeface="+mn-cs"/>
              </a:rPr>
              <a:t>每種</a:t>
            </a:r>
            <a:r>
              <a:rPr kumimoji="1" lang="en-US" altLang="zh-TW" sz="1200" b="0" i="0" kern="1200" dirty="0">
                <a:solidFill>
                  <a:schemeClr val="tx1"/>
                </a:solidFill>
                <a:effectLst/>
                <a:latin typeface="Arial" charset="0"/>
                <a:ea typeface="新細明體" pitchFamily="18" charset="-120"/>
                <a:cs typeface="+mn-cs"/>
              </a:rPr>
              <a:t>Tag</a:t>
            </a:r>
            <a:r>
              <a:rPr kumimoji="1" lang="zh-TW" altLang="en-US" sz="1200" b="0" i="0" kern="1200" dirty="0">
                <a:solidFill>
                  <a:schemeClr val="tx1"/>
                </a:solidFill>
                <a:effectLst/>
                <a:latin typeface="Arial" charset="0"/>
                <a:ea typeface="新細明體" pitchFamily="18" charset="-120"/>
                <a:cs typeface="+mn-cs"/>
              </a:rPr>
              <a:t>是用來表示股票代號、股價、傳輸時間等等</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由於這種格式下雖然可讀性很高，但是會會造成每筆資料過長而造成網路頻寬負擔增加許多，因次為了解決資料長度問題而發展出</a:t>
            </a:r>
            <a:r>
              <a:rPr kumimoji="1" lang="en-US" altLang="zh-TW" sz="1200" b="0" i="0" kern="1200" dirty="0">
                <a:solidFill>
                  <a:schemeClr val="tx1"/>
                </a:solidFill>
                <a:effectLst/>
                <a:latin typeface="Arial" charset="0"/>
                <a:ea typeface="新細明體" pitchFamily="18" charset="-120"/>
                <a:cs typeface="+mn-cs"/>
              </a:rPr>
              <a:t>FAST(FIX Adapted for Streaming)</a:t>
            </a:r>
            <a:r>
              <a:rPr kumimoji="1" lang="zh-TW" altLang="en-US" sz="1200" b="0" i="0" kern="1200" dirty="0">
                <a:solidFill>
                  <a:schemeClr val="tx1"/>
                </a:solidFill>
                <a:effectLst/>
                <a:latin typeface="Arial" charset="0"/>
                <a:ea typeface="新細明體" pitchFamily="18" charset="-120"/>
                <a:cs typeface="+mn-cs"/>
              </a:rPr>
              <a:t>用來壓縮</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訊息以提升傳輸效能。</a:t>
            </a:r>
            <a:r>
              <a:rPr lang="zh-TW" altLang="en-US" sz="1050" dirty="0"/>
              <a:t/>
            </a:r>
            <a:br>
              <a:rPr lang="zh-TW" altLang="en-US" sz="1050" dirty="0"/>
            </a:br>
            <a:endParaRPr lang="en-US" altLang="zh-TW" sz="1050"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2017/10/3</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5</a:t>
            </a:fld>
            <a:endParaRPr lang="en-US" altLang="zh-TW"/>
          </a:p>
        </p:txBody>
      </p:sp>
    </p:spTree>
    <p:extLst>
      <p:ext uri="{BB962C8B-B14F-4D97-AF65-F5344CB8AC3E}">
        <p14:creationId xmlns:p14="http://schemas.microsoft.com/office/powerpoint/2010/main" val="4149131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a:t/>
            </a:r>
            <a:br>
              <a:rPr lang="zh-TW" altLang="en-US" dirty="0"/>
            </a:br>
            <a:r>
              <a:rPr kumimoji="1" lang="en-US" altLang="zh-TW" sz="1050" b="0" i="0" kern="1200" dirty="0">
                <a:solidFill>
                  <a:schemeClr val="tx1"/>
                </a:solidFill>
                <a:effectLst/>
                <a:latin typeface="Arial" charset="0"/>
                <a:ea typeface="新細明體" pitchFamily="18" charset="-120"/>
                <a:cs typeface="+mn-cs"/>
              </a:rPr>
              <a:t>FAST</a:t>
            </a:r>
            <a:r>
              <a:rPr kumimoji="1" lang="zh-TW" altLang="en-US" sz="1050" b="0" i="0" kern="1200" dirty="0">
                <a:solidFill>
                  <a:schemeClr val="tx1"/>
                </a:solidFill>
                <a:effectLst/>
                <a:latin typeface="Arial" charset="0"/>
                <a:ea typeface="新細明體" pitchFamily="18" charset="-120"/>
                <a:cs typeface="+mn-cs"/>
              </a:rPr>
              <a:t>是金融資訊交換協定有限公司</a:t>
            </a:r>
            <a:r>
              <a:rPr kumimoji="1" lang="en-US" altLang="zh-TW" sz="1050" b="0" i="0" kern="1200" dirty="0">
                <a:solidFill>
                  <a:schemeClr val="tx1"/>
                </a:solidFill>
                <a:effectLst/>
                <a:latin typeface="Arial" charset="0"/>
                <a:ea typeface="新細明體" pitchFamily="18" charset="-120"/>
                <a:cs typeface="+mn-cs"/>
              </a:rPr>
              <a:t>,</a:t>
            </a:r>
            <a:r>
              <a:rPr kumimoji="1" lang="zh-TW" altLang="en-US" sz="1050" b="0" i="0" kern="1200" dirty="0">
                <a:solidFill>
                  <a:schemeClr val="tx1"/>
                </a:solidFill>
                <a:effectLst/>
                <a:latin typeface="Arial" charset="0"/>
                <a:ea typeface="新細明體" pitchFamily="18" charset="-120"/>
                <a:cs typeface="+mn-cs"/>
              </a:rPr>
              <a:t>為了應付因程式交易（</a:t>
            </a:r>
            <a:r>
              <a:rPr kumimoji="1" lang="en-US" altLang="zh-TW" sz="1050" b="0" i="0" kern="1200" dirty="0">
                <a:solidFill>
                  <a:schemeClr val="tx1"/>
                </a:solidFill>
                <a:effectLst/>
                <a:latin typeface="Arial" charset="0"/>
                <a:ea typeface="新細明體" pitchFamily="18" charset="-120"/>
                <a:cs typeface="+mn-cs"/>
              </a:rPr>
              <a:t>algorithmic trading</a:t>
            </a:r>
            <a:r>
              <a:rPr kumimoji="1" lang="zh-TW" altLang="en-US" sz="1050" b="0" i="0" kern="1200" dirty="0">
                <a:solidFill>
                  <a:schemeClr val="tx1"/>
                </a:solidFill>
                <a:effectLst/>
                <a:latin typeface="Arial" charset="0"/>
                <a:ea typeface="新細明體" pitchFamily="18" charset="-120"/>
                <a:cs typeface="+mn-cs"/>
              </a:rPr>
              <a:t>）普遍化而導致的金融商品交易量暴增現象所設計的通訊協定兼壓縮技術。它的目標在於提供金融機構之間一個高負載量及低延遲的最佳化通訊環境。</a:t>
            </a:r>
            <a:r>
              <a:rPr kumimoji="1" lang="en-US" altLang="zh-TW" sz="1200" b="0" i="0" kern="1200" dirty="0">
                <a:solidFill>
                  <a:schemeClr val="tx1"/>
                </a:solidFill>
                <a:effectLst/>
                <a:latin typeface="Arial" charset="0"/>
                <a:ea typeface="新細明體" pitchFamily="18" charset="-120"/>
                <a:cs typeface="+mn-cs"/>
              </a:rPr>
              <a:t>2004</a:t>
            </a:r>
            <a:r>
              <a:rPr kumimoji="1" lang="zh-TW" altLang="en-US" sz="1200" b="0" i="0" kern="1200" dirty="0">
                <a:solidFill>
                  <a:schemeClr val="tx1"/>
                </a:solidFill>
                <a:effectLst/>
                <a:latin typeface="Arial" charset="0"/>
                <a:ea typeface="新細明體" pitchFamily="18" charset="-120"/>
                <a:cs typeface="+mn-cs"/>
              </a:rPr>
              <a:t>年十一月在紐約舉行的</a:t>
            </a:r>
            <a:r>
              <a:rPr kumimoji="1" lang="en-US" altLang="zh-TW" sz="1200" b="0" i="0" kern="1200" dirty="0">
                <a:solidFill>
                  <a:schemeClr val="tx1"/>
                </a:solidFill>
                <a:effectLst/>
                <a:latin typeface="Arial" charset="0"/>
                <a:ea typeface="新細明體" pitchFamily="18" charset="-120"/>
                <a:cs typeface="+mn-cs"/>
              </a:rPr>
              <a:t>FPL</a:t>
            </a:r>
            <a:r>
              <a:rPr kumimoji="1" lang="zh-TW" altLang="en-US" sz="1200" b="0" i="0" kern="1200" dirty="0">
                <a:solidFill>
                  <a:schemeClr val="tx1"/>
                </a:solidFill>
                <a:effectLst/>
                <a:latin typeface="Arial" charset="0"/>
                <a:ea typeface="新細明體" pitchFamily="18" charset="-120"/>
                <a:cs typeface="+mn-cs"/>
              </a:rPr>
              <a:t>會議中，討論到</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的</a:t>
            </a:r>
            <a:r>
              <a:rPr kumimoji="1" lang="en-US" altLang="zh-TW" sz="1200" b="0" i="0" kern="1200" dirty="0">
                <a:solidFill>
                  <a:schemeClr val="tx1"/>
                </a:solidFill>
                <a:effectLst/>
                <a:latin typeface="Arial" charset="0"/>
                <a:ea typeface="新細明體" pitchFamily="18" charset="-120"/>
                <a:cs typeface="+mn-cs"/>
              </a:rPr>
              <a:t>tag-value</a:t>
            </a:r>
            <a:r>
              <a:rPr kumimoji="1" lang="zh-TW" altLang="en-US" sz="1200" b="0" i="0" kern="1200" dirty="0">
                <a:solidFill>
                  <a:schemeClr val="tx1"/>
                </a:solidFill>
                <a:effectLst/>
                <a:latin typeface="Arial" charset="0"/>
                <a:ea typeface="新細明體" pitchFamily="18" charset="-120"/>
                <a:cs typeface="+mn-cs"/>
              </a:rPr>
              <a:t>訊息格式過於冗長，在處理上需消耗的時間遠高於傳統訊息格式。在分析金融交易資訊過程中，負責研發的小組發現此類資訊內容重覆性極高，因而設計出一套能有效移除重複內容的訊息壓縮演算規則，做為日後</a:t>
            </a:r>
            <a:r>
              <a:rPr kumimoji="1" lang="en-US" altLang="zh-TW" sz="1200" b="0" i="0" kern="1200" dirty="0">
                <a:solidFill>
                  <a:schemeClr val="tx1"/>
                </a:solidFill>
                <a:effectLst/>
                <a:latin typeface="Arial" charset="0"/>
                <a:ea typeface="新細明體" pitchFamily="18" charset="-120"/>
                <a:cs typeface="+mn-cs"/>
              </a:rPr>
              <a:t>FAST</a:t>
            </a:r>
            <a:r>
              <a:rPr kumimoji="1" lang="zh-TW" altLang="en-US" sz="1200" b="0" i="0" kern="1200" dirty="0">
                <a:solidFill>
                  <a:schemeClr val="tx1"/>
                </a:solidFill>
                <a:effectLst/>
                <a:latin typeface="Arial" charset="0"/>
                <a:ea typeface="新細明體" pitchFamily="18" charset="-120"/>
                <a:cs typeface="+mn-cs"/>
              </a:rPr>
              <a:t>協定的基礎。</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訊息格式為</a:t>
            </a:r>
            <a:r>
              <a:rPr kumimoji="1" lang="en-US" altLang="zh-TW" sz="1200" b="0" i="0" kern="1200" dirty="0">
                <a:solidFill>
                  <a:schemeClr val="tx1"/>
                </a:solidFill>
                <a:effectLst/>
                <a:latin typeface="Arial" charset="0"/>
                <a:ea typeface="新細明體" pitchFamily="18" charset="-120"/>
                <a:cs typeface="+mn-cs"/>
              </a:rPr>
              <a:t>Tag=Value</a:t>
            </a:r>
            <a:r>
              <a:rPr kumimoji="1" lang="zh-TW" altLang="en-US" sz="1200" b="0" i="0" kern="1200" dirty="0">
                <a:solidFill>
                  <a:schemeClr val="tx1"/>
                </a:solidFill>
                <a:effectLst/>
                <a:latin typeface="Arial" charset="0"/>
                <a:ea typeface="新細明體" pitchFamily="18" charset="-120"/>
                <a:cs typeface="+mn-cs"/>
              </a:rPr>
              <a:t>每種</a:t>
            </a:r>
            <a:r>
              <a:rPr kumimoji="1" lang="en-US" altLang="zh-TW" sz="1200" b="0" i="0" kern="1200" dirty="0">
                <a:solidFill>
                  <a:schemeClr val="tx1"/>
                </a:solidFill>
                <a:effectLst/>
                <a:latin typeface="Arial" charset="0"/>
                <a:ea typeface="新細明體" pitchFamily="18" charset="-120"/>
                <a:cs typeface="+mn-cs"/>
              </a:rPr>
              <a:t>Tag</a:t>
            </a:r>
            <a:r>
              <a:rPr kumimoji="1" lang="zh-TW" altLang="en-US" sz="1200" b="0" i="0" kern="1200" dirty="0">
                <a:solidFill>
                  <a:schemeClr val="tx1"/>
                </a:solidFill>
                <a:effectLst/>
                <a:latin typeface="Arial" charset="0"/>
                <a:ea typeface="新細明體" pitchFamily="18" charset="-120"/>
                <a:cs typeface="+mn-cs"/>
              </a:rPr>
              <a:t>是用來表示股票代號、股價、傳輸時間等等</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由於這種格式下雖然可讀性很高，但是會會造成每筆資料過長而造成網路頻寬負擔增加許多，因次為了解決資料長度問題而發展出</a:t>
            </a:r>
            <a:r>
              <a:rPr kumimoji="1" lang="en-US" altLang="zh-TW" sz="1200" b="0" i="0" kern="1200" dirty="0">
                <a:solidFill>
                  <a:schemeClr val="tx1"/>
                </a:solidFill>
                <a:effectLst/>
                <a:latin typeface="Arial" charset="0"/>
                <a:ea typeface="新細明體" pitchFamily="18" charset="-120"/>
                <a:cs typeface="+mn-cs"/>
              </a:rPr>
              <a:t>FAST(FIX Adapted for Streaming)</a:t>
            </a:r>
            <a:r>
              <a:rPr kumimoji="1" lang="zh-TW" altLang="en-US" sz="1200" b="0" i="0" kern="1200" dirty="0">
                <a:solidFill>
                  <a:schemeClr val="tx1"/>
                </a:solidFill>
                <a:effectLst/>
                <a:latin typeface="Arial" charset="0"/>
                <a:ea typeface="新細明體" pitchFamily="18" charset="-120"/>
                <a:cs typeface="+mn-cs"/>
              </a:rPr>
              <a:t>用來壓縮</a:t>
            </a:r>
            <a:r>
              <a:rPr kumimoji="1" lang="en-US" altLang="zh-TW" sz="1200" b="0" i="0" kern="1200" dirty="0">
                <a:solidFill>
                  <a:schemeClr val="tx1"/>
                </a:solidFill>
                <a:effectLst/>
                <a:latin typeface="Arial" charset="0"/>
                <a:ea typeface="新細明體" pitchFamily="18" charset="-120"/>
                <a:cs typeface="+mn-cs"/>
              </a:rPr>
              <a:t>FIX</a:t>
            </a:r>
            <a:r>
              <a:rPr kumimoji="1" lang="zh-TW" altLang="en-US" sz="1200" b="0" i="0" kern="1200" dirty="0">
                <a:solidFill>
                  <a:schemeClr val="tx1"/>
                </a:solidFill>
                <a:effectLst/>
                <a:latin typeface="Arial" charset="0"/>
                <a:ea typeface="新細明體" pitchFamily="18" charset="-120"/>
                <a:cs typeface="+mn-cs"/>
              </a:rPr>
              <a:t>訊息以提升傳輸效能。</a:t>
            </a:r>
            <a:r>
              <a:rPr lang="zh-TW" altLang="en-US" sz="1050" dirty="0"/>
              <a:t/>
            </a:r>
            <a:br>
              <a:rPr lang="zh-TW" altLang="en-US" sz="1050" dirty="0"/>
            </a:br>
            <a:endParaRPr lang="en-US" altLang="zh-TW" sz="1050"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2017/10/3</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6</a:t>
            </a:fld>
            <a:endParaRPr lang="en-US" altLang="zh-TW"/>
          </a:p>
        </p:txBody>
      </p:sp>
    </p:spTree>
    <p:extLst>
      <p:ext uri="{BB962C8B-B14F-4D97-AF65-F5344CB8AC3E}">
        <p14:creationId xmlns:p14="http://schemas.microsoft.com/office/powerpoint/2010/main" val="3144617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z="1050" baseline="0" dirty="0"/>
              <a:t>首先要介紹的是整個交易系統的架構，主要分成三部分，第一個部分是屬於教意所管理的部分包含</a:t>
            </a:r>
            <a:r>
              <a:rPr lang="en-US" altLang="zh-TW" sz="1050" baseline="0" dirty="0"/>
              <a:t>Exchange WAN </a:t>
            </a:r>
            <a:r>
              <a:rPr lang="zh-TW" altLang="en-US" sz="1050" baseline="0" dirty="0"/>
              <a:t>、</a:t>
            </a:r>
            <a:r>
              <a:rPr lang="en-US" altLang="zh-TW" sz="1050" baseline="0" dirty="0"/>
              <a:t>Gateway server </a:t>
            </a:r>
            <a:r>
              <a:rPr lang="zh-TW" altLang="en-US" sz="1050" baseline="0" dirty="0"/>
              <a:t>、</a:t>
            </a:r>
            <a:r>
              <a:rPr lang="en-US" altLang="zh-TW" sz="1050" baseline="0" dirty="0"/>
              <a:t>Datacenter Switch</a:t>
            </a:r>
            <a:r>
              <a:rPr lang="zh-TW" altLang="en-US" sz="1050" baseline="0" dirty="0"/>
              <a:t>和</a:t>
            </a:r>
            <a:r>
              <a:rPr lang="en-US" altLang="zh-TW" sz="1050" baseline="0" dirty="0"/>
              <a:t>Matching Engine</a:t>
            </a:r>
            <a:r>
              <a:rPr lang="zh-TW" altLang="en-US" sz="1050" baseline="0" dirty="0"/>
              <a:t>。第二部分主要就是</a:t>
            </a:r>
            <a:r>
              <a:rPr lang="en-US" altLang="zh-TW" sz="1050" baseline="0" dirty="0"/>
              <a:t>Feed Engine</a:t>
            </a:r>
            <a:r>
              <a:rPr lang="zh-TW" altLang="en-US" sz="1050" baseline="0" dirty="0"/>
              <a:t> ，這部分主要是再將</a:t>
            </a:r>
            <a:r>
              <a:rPr lang="en-US" altLang="zh-TW" sz="1050" baseline="0" dirty="0"/>
              <a:t>Market data</a:t>
            </a:r>
            <a:r>
              <a:rPr lang="zh-TW" altLang="en-US" sz="1050" baseline="0" dirty="0"/>
              <a:t>透過</a:t>
            </a:r>
            <a:r>
              <a:rPr lang="en-US" altLang="zh-TW" sz="1050" baseline="0" dirty="0" err="1"/>
              <a:t>Multicasted</a:t>
            </a:r>
            <a:r>
              <a:rPr lang="zh-TW" altLang="en-US" sz="1050" baseline="0" dirty="0"/>
              <a:t>的方式廣播出去給與</a:t>
            </a:r>
            <a:r>
              <a:rPr lang="en-US" altLang="zh-TW" sz="1050" baseline="0" dirty="0"/>
              <a:t>Feed handler</a:t>
            </a:r>
            <a:r>
              <a:rPr lang="zh-TW" altLang="en-US" sz="1050" baseline="0" dirty="0"/>
              <a:t>有連線的</a:t>
            </a:r>
            <a:r>
              <a:rPr lang="en-US" altLang="zh-TW" sz="1050" baseline="0" dirty="0"/>
              <a:t>Client</a:t>
            </a:r>
          </a:p>
          <a:p>
            <a:endParaRPr lang="en-US" altLang="zh-TW" sz="1050"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2017/10/3</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7</a:t>
            </a:fld>
            <a:endParaRPr lang="en-US" altLang="zh-TW"/>
          </a:p>
        </p:txBody>
      </p:sp>
    </p:spTree>
    <p:extLst>
      <p:ext uri="{BB962C8B-B14F-4D97-AF65-F5344CB8AC3E}">
        <p14:creationId xmlns:p14="http://schemas.microsoft.com/office/powerpoint/2010/main" val="1203487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z="1050" baseline="0" dirty="0" smtClean="0"/>
              <a:t>多條的</a:t>
            </a:r>
            <a:r>
              <a:rPr lang="en-US" altLang="zh-TW" sz="1050" baseline="0" dirty="0" smtClean="0"/>
              <a:t>FAST message</a:t>
            </a:r>
            <a:r>
              <a:rPr lang="zh-TW" altLang="en-US" sz="1050" baseline="0" dirty="0" smtClean="0"/>
              <a:t>被封裝在</a:t>
            </a:r>
            <a:r>
              <a:rPr lang="en-US" altLang="zh-TW" sz="1050" baseline="0" dirty="0" smtClean="0"/>
              <a:t>1</a:t>
            </a:r>
            <a:r>
              <a:rPr lang="zh-TW" altLang="en-US" sz="1050" baseline="0" dirty="0" smtClean="0"/>
              <a:t>條</a:t>
            </a:r>
            <a:r>
              <a:rPr lang="en-US" altLang="zh-TW" sz="1050" baseline="0" dirty="0" smtClean="0"/>
              <a:t>UDP Frame</a:t>
            </a:r>
            <a:r>
              <a:rPr lang="zh-TW" altLang="en-US" sz="1050" baseline="0" dirty="0" smtClean="0"/>
              <a:t>中，這些訊息並不包含任何</a:t>
            </a:r>
            <a:r>
              <a:rPr lang="en-US" altLang="zh-TW" sz="1050" baseline="0" dirty="0" smtClean="0"/>
              <a:t>size</a:t>
            </a:r>
            <a:r>
              <a:rPr lang="zh-TW" altLang="en-US" sz="1050" baseline="0" dirty="0" smtClean="0"/>
              <a:t> </a:t>
            </a:r>
            <a:r>
              <a:rPr lang="en-US" altLang="zh-TW" sz="1050" baseline="0" dirty="0" smtClean="0"/>
              <a:t>information </a:t>
            </a:r>
            <a:r>
              <a:rPr lang="zh-TW" altLang="en-US" sz="1050" baseline="0" dirty="0" smtClean="0"/>
              <a:t>且它們也不用定義自己的</a:t>
            </a:r>
            <a:r>
              <a:rPr lang="en-US" altLang="zh-TW" sz="1050" baseline="0" dirty="0" smtClean="0"/>
              <a:t>Frame</a:t>
            </a:r>
            <a:endParaRPr lang="en-US" altLang="zh-TW" sz="1050"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2017/10/3</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8</a:t>
            </a:fld>
            <a:endParaRPr lang="en-US" altLang="zh-TW"/>
          </a:p>
        </p:txBody>
      </p:sp>
    </p:spTree>
    <p:extLst>
      <p:ext uri="{BB962C8B-B14F-4D97-AF65-F5344CB8AC3E}">
        <p14:creationId xmlns:p14="http://schemas.microsoft.com/office/powerpoint/2010/main" val="883238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FAST</a:t>
            </a:r>
            <a:r>
              <a:rPr lang="zh-TW" altLang="en-US" dirty="0" smtClean="0"/>
              <a:t>技術有三個重點是</a:t>
            </a:r>
            <a:endParaRPr lang="en-US" altLang="zh-TW" dirty="0" smtClean="0"/>
          </a:p>
          <a:p>
            <a:r>
              <a:rPr lang="en-US" altLang="zh-TW" dirty="0" smtClean="0"/>
              <a:t>Implicit</a:t>
            </a:r>
            <a:r>
              <a:rPr lang="en-US" altLang="zh-TW" baseline="0" dirty="0" smtClean="0"/>
              <a:t> </a:t>
            </a:r>
            <a:r>
              <a:rPr lang="en-US" altLang="zh-TW" baseline="0" dirty="0"/>
              <a:t>Tag :</a:t>
            </a:r>
            <a:r>
              <a:rPr lang="zh-TW" altLang="en-US" baseline="0" dirty="0"/>
              <a:t>雙方定義相同</a:t>
            </a:r>
            <a:r>
              <a:rPr lang="en-US" altLang="zh-TW" baseline="0" dirty="0"/>
              <a:t>Template </a:t>
            </a:r>
            <a:r>
              <a:rPr lang="zh-TW" altLang="en-US" baseline="0" dirty="0"/>
              <a:t>，實際資料傳輸不需要傳送</a:t>
            </a:r>
            <a:r>
              <a:rPr lang="en-US" altLang="zh-TW" baseline="0" dirty="0"/>
              <a:t>FIX</a:t>
            </a:r>
            <a:r>
              <a:rPr lang="zh-TW" altLang="en-US" baseline="0" dirty="0"/>
              <a:t> </a:t>
            </a:r>
            <a:r>
              <a:rPr lang="en-US" altLang="zh-TW" baseline="0" dirty="0"/>
              <a:t>TAG</a:t>
            </a:r>
          </a:p>
          <a:p>
            <a:r>
              <a:rPr lang="en-US" altLang="zh-TW" baseline="0" dirty="0"/>
              <a:t>Field Operator : </a:t>
            </a:r>
            <a:r>
              <a:rPr lang="zh-TW" altLang="en-US" baseline="0" dirty="0"/>
              <a:t>某些欄位具有規則性，例如固定為常數，或序號每次遞增</a:t>
            </a:r>
            <a:r>
              <a:rPr lang="en-US" altLang="zh-TW" baseline="0" dirty="0"/>
              <a:t>1</a:t>
            </a:r>
            <a:r>
              <a:rPr lang="zh-TW" altLang="en-US" baseline="0" dirty="0"/>
              <a:t>，利用這樣個特性來壓縮資料量</a:t>
            </a:r>
            <a:endParaRPr lang="en-US" altLang="zh-TW"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Transfer Encoding:</a:t>
            </a:r>
            <a:r>
              <a:rPr lang="zh-TW" altLang="en-US" dirty="0"/>
              <a:t>一則訊息中有些欄位不是每次都必須傳送，每則</a:t>
            </a:r>
            <a:r>
              <a:rPr lang="en-US" altLang="zh-TW" dirty="0"/>
              <a:t>FAST</a:t>
            </a:r>
            <a:r>
              <a:rPr lang="zh-TW" altLang="en-US" dirty="0"/>
              <a:t>訊息頭戴有</a:t>
            </a:r>
            <a:r>
              <a:rPr lang="en-US" altLang="zh-TW" dirty="0"/>
              <a:t>PMAP</a:t>
            </a:r>
            <a:r>
              <a:rPr lang="zh-TW" altLang="en-US" dirty="0"/>
              <a:t>欄位，表達那些應用訊息格式欄位有送出</a:t>
            </a:r>
            <a:r>
              <a:rPr lang="en-US" altLang="zh-TW" dirty="0"/>
              <a:t>(</a:t>
            </a:r>
            <a:r>
              <a:rPr lang="zh-TW" altLang="en-US" dirty="0"/>
              <a:t>和</a:t>
            </a:r>
            <a:r>
              <a:rPr lang="en-US" altLang="zh-TW" dirty="0"/>
              <a:t>Template</a:t>
            </a:r>
            <a:r>
              <a:rPr lang="zh-TW" altLang="en-US" dirty="0"/>
              <a:t>對應</a:t>
            </a:r>
            <a:r>
              <a:rPr lang="en-US" altLang="zh-TW"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baseline="0" dirty="0"/>
              <a:t>因為</a:t>
            </a:r>
            <a:r>
              <a:rPr lang="en-US" altLang="zh-TW" baseline="0" dirty="0"/>
              <a:t>FIX</a:t>
            </a:r>
            <a:r>
              <a:rPr lang="zh-TW" altLang="en-US" baseline="0" dirty="0"/>
              <a:t>應用訊息格式欄位長度不固定，用每個</a:t>
            </a:r>
            <a:r>
              <a:rPr lang="en-US" altLang="zh-TW" baseline="0" dirty="0"/>
              <a:t>BYTE</a:t>
            </a:r>
            <a:r>
              <a:rPr lang="zh-TW" altLang="en-US" baseline="0" dirty="0"/>
              <a:t>的最高位元表達是否為一個欄位的開頭，或是仍是同一個欄位</a:t>
            </a:r>
            <a:r>
              <a:rPr lang="en-US" altLang="zh-TW" baseline="0" dirty="0"/>
              <a:t>(STOP</a:t>
            </a:r>
            <a:r>
              <a:rPr lang="zh-TW" altLang="en-US" baseline="0" dirty="0"/>
              <a:t> </a:t>
            </a:r>
            <a:r>
              <a:rPr lang="en-US" altLang="zh-TW" baseline="0" dirty="0"/>
              <a:t>BIT)</a:t>
            </a:r>
          </a:p>
          <a:p>
            <a:endParaRPr lang="en-US" altLang="zh-TW" baseline="0" dirty="0"/>
          </a:p>
        </p:txBody>
      </p:sp>
      <p:sp>
        <p:nvSpPr>
          <p:cNvPr id="4" name="日期版面配置區 3"/>
          <p:cNvSpPr>
            <a:spLocks noGrp="1"/>
          </p:cNvSpPr>
          <p:nvPr>
            <p:ph type="dt" idx="10"/>
          </p:nvPr>
        </p:nvSpPr>
        <p:spPr/>
        <p:txBody>
          <a:bodyPr/>
          <a:lstStyle/>
          <a:p>
            <a:pPr>
              <a:defRPr/>
            </a:pPr>
            <a:fld id="{F26B9DDC-4EEC-4790-923D-64F96D22F1C6}" type="datetime1">
              <a:rPr lang="zh-TW" altLang="en-US" smtClean="0">
                <a:solidFill>
                  <a:srgbClr val="000000"/>
                </a:solidFill>
              </a:rPr>
              <a:pPr>
                <a:defRPr/>
              </a:pPr>
              <a:t>2017/10/3</a:t>
            </a:fld>
            <a:endParaRPr lang="en-US" altLang="zh-TW">
              <a:solidFill>
                <a:srgbClr val="000000"/>
              </a:solidFill>
            </a:endParaRPr>
          </a:p>
        </p:txBody>
      </p:sp>
      <p:sp>
        <p:nvSpPr>
          <p:cNvPr id="5" name="頁尾版面配置區 4"/>
          <p:cNvSpPr>
            <a:spLocks noGrp="1"/>
          </p:cNvSpPr>
          <p:nvPr>
            <p:ph type="ftr" sz="quarter" idx="11"/>
          </p:nvPr>
        </p:nvSpPr>
        <p:spPr/>
        <p:txBody>
          <a:bodyPr/>
          <a:lstStyle/>
          <a:p>
            <a:pPr>
              <a:defRPr/>
            </a:pPr>
            <a:r>
              <a:rPr lang="en-US" altLang="zh-TW">
                <a:solidFill>
                  <a:srgbClr val="000000"/>
                </a:solidFill>
              </a:rPr>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solidFill>
                  <a:srgbClr val="000000"/>
                </a:solidFill>
              </a:rPr>
              <a:pPr>
                <a:defRPr/>
              </a:pPr>
              <a:t>9</a:t>
            </a:fld>
            <a:endParaRPr lang="en-US" altLang="zh-TW">
              <a:solidFill>
                <a:srgbClr val="000000"/>
              </a:solidFill>
            </a:endParaRPr>
          </a:p>
        </p:txBody>
      </p:sp>
    </p:spTree>
    <p:extLst>
      <p:ext uri="{BB962C8B-B14F-4D97-AF65-F5344CB8AC3E}">
        <p14:creationId xmlns:p14="http://schemas.microsoft.com/office/powerpoint/2010/main" val="612294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AutoShape 2"/>
          <p:cNvSpPr>
            <a:spLocks noChangeArrowheads="1"/>
          </p:cNvSpPr>
          <p:nvPr/>
        </p:nvSpPr>
        <p:spPr bwMode="auto">
          <a:xfrm>
            <a:off x="304800" y="381000"/>
            <a:ext cx="11582400" cy="5638800"/>
          </a:xfrm>
          <a:prstGeom prst="roundRect">
            <a:avLst>
              <a:gd name="adj" fmla="val 7912"/>
            </a:avLst>
          </a:prstGeom>
          <a:solidFill>
            <a:schemeClr val="folHlink"/>
          </a:solidFill>
          <a:ln w="9525">
            <a:noFill/>
            <a:round/>
            <a:headEnd/>
            <a:tailEnd/>
          </a:ln>
          <a:effectLst/>
        </p:spPr>
        <p:txBody>
          <a:bodyPr wrap="none" anchor="ctr"/>
          <a:lstStyle/>
          <a:p>
            <a:pPr algn="ctr" fontAlgn="base">
              <a:spcBef>
                <a:spcPct val="0"/>
              </a:spcBef>
              <a:spcAft>
                <a:spcPct val="0"/>
              </a:spcAft>
              <a:defRPr/>
            </a:pPr>
            <a:endParaRPr lang="zh-TW" altLang="zh-TW" sz="2400">
              <a:solidFill>
                <a:srgbClr val="000000"/>
              </a:solidFill>
              <a:latin typeface="Times New Roman" pitchFamily="18" charset="0"/>
            </a:endParaRPr>
          </a:p>
        </p:txBody>
      </p:sp>
      <p:sp>
        <p:nvSpPr>
          <p:cNvPr id="5" name="AutoShape 3"/>
          <p:cNvSpPr>
            <a:spLocks noChangeArrowheads="1"/>
          </p:cNvSpPr>
          <p:nvPr/>
        </p:nvSpPr>
        <p:spPr bwMode="white">
          <a:xfrm>
            <a:off x="436035" y="488950"/>
            <a:ext cx="11247967" cy="4768850"/>
          </a:xfrm>
          <a:prstGeom prst="roundRect">
            <a:avLst>
              <a:gd name="adj" fmla="val 7310"/>
            </a:avLst>
          </a:prstGeom>
          <a:solidFill>
            <a:schemeClr val="bg1"/>
          </a:solidFill>
          <a:ln w="9525">
            <a:noFill/>
            <a:round/>
            <a:headEnd/>
            <a:tailEnd/>
          </a:ln>
          <a:effectLst/>
        </p:spPr>
        <p:txBody>
          <a:bodyPr wrap="none" anchor="ctr"/>
          <a:lstStyle/>
          <a:p>
            <a:pPr algn="ctr" fontAlgn="base">
              <a:spcBef>
                <a:spcPct val="0"/>
              </a:spcBef>
              <a:spcAft>
                <a:spcPct val="0"/>
              </a:spcAft>
              <a:defRPr/>
            </a:pPr>
            <a:endParaRPr lang="zh-TW" altLang="zh-TW" sz="2400">
              <a:solidFill>
                <a:srgbClr val="000000"/>
              </a:solidFill>
              <a:latin typeface="Times New Roman" pitchFamily="18" charset="0"/>
            </a:endParaRPr>
          </a:p>
        </p:txBody>
      </p:sp>
      <p:sp>
        <p:nvSpPr>
          <p:cNvPr id="6" name="AutoShape 4"/>
          <p:cNvSpPr>
            <a:spLocks noChangeArrowheads="1"/>
          </p:cNvSpPr>
          <p:nvPr/>
        </p:nvSpPr>
        <p:spPr bwMode="blackWhite">
          <a:xfrm>
            <a:off x="1828800" y="3338513"/>
            <a:ext cx="85344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fontAlgn="base">
              <a:spcBef>
                <a:spcPct val="0"/>
              </a:spcBef>
              <a:spcAft>
                <a:spcPct val="0"/>
              </a:spcAft>
              <a:defRPr/>
            </a:pPr>
            <a:endParaRPr lang="zh-TW" altLang="zh-TW" sz="1800">
              <a:solidFill>
                <a:srgbClr val="000000"/>
              </a:solidFill>
            </a:endParaRPr>
          </a:p>
        </p:txBody>
      </p:sp>
      <p:sp>
        <p:nvSpPr>
          <p:cNvPr id="100357" name="Rectangle 5"/>
          <p:cNvSpPr>
            <a:spLocks noGrp="1" noChangeArrowheads="1"/>
          </p:cNvSpPr>
          <p:nvPr>
            <p:ph type="ctrTitle"/>
          </p:nvPr>
        </p:nvSpPr>
        <p:spPr>
          <a:xfrm>
            <a:off x="914400" y="857250"/>
            <a:ext cx="10363200" cy="2266950"/>
          </a:xfrm>
        </p:spPr>
        <p:txBody>
          <a:bodyPr anchor="ctr" anchorCtr="1"/>
          <a:lstStyle>
            <a:lvl1pPr algn="ctr">
              <a:defRPr sz="4100" i="1"/>
            </a:lvl1pPr>
          </a:lstStyle>
          <a:p>
            <a:r>
              <a:rPr lang="zh-TW" altLang="en-US"/>
              <a:t>按一下以編輯母片標題樣式</a:t>
            </a:r>
          </a:p>
        </p:txBody>
      </p:sp>
      <p:sp>
        <p:nvSpPr>
          <p:cNvPr id="100358" name="Rectangle 6"/>
          <p:cNvSpPr>
            <a:spLocks noGrp="1" noChangeArrowheads="1"/>
          </p:cNvSpPr>
          <p:nvPr>
            <p:ph type="subTitle" idx="1"/>
          </p:nvPr>
        </p:nvSpPr>
        <p:spPr>
          <a:xfrm>
            <a:off x="2336800" y="3567113"/>
            <a:ext cx="7213600" cy="1905000"/>
          </a:xfrm>
        </p:spPr>
        <p:txBody>
          <a:bodyPr anchor="ctr"/>
          <a:lstStyle>
            <a:lvl1pPr marL="0" indent="0" algn="ctr">
              <a:buFont typeface="Wingdings" pitchFamily="2" charset="2"/>
              <a:buNone/>
              <a:defRPr sz="3300"/>
            </a:lvl1pPr>
          </a:lstStyle>
          <a:p>
            <a:r>
              <a:rPr lang="zh-TW" altLang="en-US"/>
              <a:t>按一下以編輯母片副標題樣式</a:t>
            </a:r>
          </a:p>
        </p:txBody>
      </p:sp>
      <p:sp>
        <p:nvSpPr>
          <p:cNvPr id="7" name="Rectangle 7"/>
          <p:cNvSpPr>
            <a:spLocks noGrp="1" noChangeArrowheads="1"/>
          </p:cNvSpPr>
          <p:nvPr>
            <p:ph type="dt" sz="half" idx="10"/>
          </p:nvPr>
        </p:nvSpPr>
        <p:spPr/>
        <p:txBody>
          <a:bodyPr/>
          <a:lstStyle>
            <a:lvl1pPr>
              <a:defRPr/>
            </a:lvl1pPr>
          </a:lstStyle>
          <a:p>
            <a:pPr>
              <a:defRPr/>
            </a:pPr>
            <a:fld id="{0049C1BB-CC7F-46DA-99A5-D098110A1986}" type="datetime1">
              <a:rPr lang="zh-TW" altLang="en-US" smtClean="0">
                <a:solidFill>
                  <a:srgbClr val="000000"/>
                </a:solidFill>
              </a:rPr>
              <a:pPr>
                <a:defRPr/>
              </a:pPr>
              <a:t>2017/10/3</a:t>
            </a:fld>
            <a:endParaRPr lang="en-US" altLang="zh-TW">
              <a:solidFill>
                <a:srgbClr val="000000"/>
              </a:solidFill>
            </a:endParaRPr>
          </a:p>
        </p:txBody>
      </p:sp>
      <p:sp>
        <p:nvSpPr>
          <p:cNvPr id="8" name="Rectangle 8"/>
          <p:cNvSpPr>
            <a:spLocks noGrp="1" noChangeArrowheads="1"/>
          </p:cNvSpPr>
          <p:nvPr>
            <p:ph type="ftr" sz="quarter" idx="11"/>
          </p:nvPr>
        </p:nvSpPr>
        <p:spPr>
          <a:xfrm>
            <a:off x="3790953" y="6308725"/>
            <a:ext cx="5378449" cy="457200"/>
          </a:xfrm>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9" name="Rectangle 9"/>
          <p:cNvSpPr>
            <a:spLocks noGrp="1" noChangeArrowheads="1"/>
          </p:cNvSpPr>
          <p:nvPr>
            <p:ph type="sldNum" sz="quarter" idx="12"/>
          </p:nvPr>
        </p:nvSpPr>
        <p:spPr/>
        <p:txBody>
          <a:bodyPr/>
          <a:lstStyle>
            <a:lvl1pPr>
              <a:defRPr/>
            </a:lvl1pPr>
          </a:lstStyle>
          <a:p>
            <a:pPr>
              <a:defRPr/>
            </a:pPr>
            <a:fld id="{0BCB51B4-183E-4E10-982A-F8ADEB5677EF}"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550955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fld id="{8C642492-EE79-40F6-99D3-4F021E9C22AE}" type="datetime1">
              <a:rPr lang="zh-TW" altLang="en-US" smtClean="0">
                <a:solidFill>
                  <a:srgbClr val="000000"/>
                </a:solidFill>
              </a:rPr>
              <a:pPr>
                <a:defRPr/>
              </a:pPr>
              <a:t>2017/10/3</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2B5E40B2-F2AD-41DE-B708-423A882E3E68}"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3107099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12200" y="549277"/>
            <a:ext cx="2565401" cy="53943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1016001" y="549277"/>
            <a:ext cx="7493001" cy="53943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fld id="{C37EBE28-ED62-4873-9AC6-4FE5350B9595}" type="datetime1">
              <a:rPr lang="zh-TW" altLang="en-US" smtClean="0">
                <a:solidFill>
                  <a:srgbClr val="000000"/>
                </a:solidFill>
              </a:rPr>
              <a:pPr>
                <a:defRPr/>
              </a:pPr>
              <a:t>2017/10/3</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0DC5751B-C4D5-439A-9FDB-E9D5E174AEED}"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982180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1016000" y="549276"/>
            <a:ext cx="10261600" cy="592138"/>
          </a:xfrm>
        </p:spPr>
        <p:txBody>
          <a:bodyPr/>
          <a:lstStyle/>
          <a:p>
            <a:r>
              <a:rPr lang="zh-TW" altLang="en-US"/>
              <a:t>按一下以編輯母片標題樣式</a:t>
            </a:r>
          </a:p>
        </p:txBody>
      </p:sp>
      <p:sp>
        <p:nvSpPr>
          <p:cNvPr id="3" name="文字版面配置區 2"/>
          <p:cNvSpPr>
            <a:spLocks noGrp="1"/>
          </p:cNvSpPr>
          <p:nvPr>
            <p:ph type="body" sz="half" idx="1"/>
          </p:nvPr>
        </p:nvSpPr>
        <p:spPr>
          <a:xfrm>
            <a:off x="1016001" y="1412877"/>
            <a:ext cx="5029200" cy="453072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248401" y="1412877"/>
            <a:ext cx="5029200" cy="453072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pPr>
              <a:defRPr/>
            </a:pPr>
            <a:fld id="{19E0BB31-B9B3-4B9B-9B91-1546B443FD92}" type="datetime1">
              <a:rPr lang="zh-TW" altLang="en-US" smtClean="0">
                <a:solidFill>
                  <a:srgbClr val="000000"/>
                </a:solidFill>
              </a:rPr>
              <a:pPr>
                <a:defRPr/>
              </a:pPr>
              <a:t>2017/10/3</a:t>
            </a:fld>
            <a:endParaRPr lang="en-U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63BC4CF7-5A6C-4E33-AF9B-9B794BC35C5D}"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4281079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1016000" y="549276"/>
            <a:ext cx="10261600" cy="592138"/>
          </a:xfrm>
        </p:spPr>
        <p:txBody>
          <a:bodyPr/>
          <a:lstStyle/>
          <a:p>
            <a:r>
              <a:rPr lang="zh-TW" altLang="en-US"/>
              <a:t>按一下以編輯母片標題樣式</a:t>
            </a:r>
          </a:p>
        </p:txBody>
      </p:sp>
      <p:sp>
        <p:nvSpPr>
          <p:cNvPr id="3" name="表格版面配置區 2"/>
          <p:cNvSpPr>
            <a:spLocks noGrp="1"/>
          </p:cNvSpPr>
          <p:nvPr>
            <p:ph type="tbl" idx="1"/>
          </p:nvPr>
        </p:nvSpPr>
        <p:spPr>
          <a:xfrm>
            <a:off x="1016000" y="1412877"/>
            <a:ext cx="10261600" cy="4530725"/>
          </a:xfrm>
        </p:spPr>
        <p:txBody>
          <a:bodyPr/>
          <a:lstStyle/>
          <a:p>
            <a:pPr lvl="0"/>
            <a:endParaRPr lang="zh-TW" altLang="en-US" noProof="0"/>
          </a:p>
        </p:txBody>
      </p:sp>
      <p:sp>
        <p:nvSpPr>
          <p:cNvPr id="4" name="Rectangle 4"/>
          <p:cNvSpPr>
            <a:spLocks noGrp="1" noChangeArrowheads="1"/>
          </p:cNvSpPr>
          <p:nvPr>
            <p:ph type="dt" sz="half" idx="10"/>
          </p:nvPr>
        </p:nvSpPr>
        <p:spPr>
          <a:ln/>
        </p:spPr>
        <p:txBody>
          <a:bodyPr/>
          <a:lstStyle>
            <a:lvl1pPr>
              <a:defRPr/>
            </a:lvl1pPr>
          </a:lstStyle>
          <a:p>
            <a:pPr>
              <a:defRPr/>
            </a:pPr>
            <a:fld id="{A134E8B7-DE7C-434C-957D-2AE962B037C6}" type="datetime1">
              <a:rPr lang="zh-TW" altLang="en-US" smtClean="0">
                <a:solidFill>
                  <a:srgbClr val="000000"/>
                </a:solidFill>
              </a:rPr>
              <a:pPr>
                <a:defRPr/>
              </a:pPr>
              <a:t>2017/10/3</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FE206739-5A2B-4FCC-802F-EF5B5483D62B}"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288103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Rectangle 4"/>
          <p:cNvSpPr>
            <a:spLocks noGrp="1" noChangeArrowheads="1"/>
          </p:cNvSpPr>
          <p:nvPr>
            <p:ph type="dt" sz="half" idx="10"/>
          </p:nvPr>
        </p:nvSpPr>
        <p:spPr>
          <a:ln/>
        </p:spPr>
        <p:txBody>
          <a:bodyPr/>
          <a:lstStyle>
            <a:lvl1pPr>
              <a:defRPr/>
            </a:lvl1pPr>
          </a:lstStyle>
          <a:p>
            <a:pPr>
              <a:defRPr/>
            </a:pPr>
            <a:fld id="{D93821BB-8ED8-494E-BE36-EADEE5CE46D0}" type="datetime1">
              <a:rPr lang="zh-TW" altLang="en-US" smtClean="0">
                <a:solidFill>
                  <a:srgbClr val="000000"/>
                </a:solidFill>
              </a:rPr>
              <a:pPr>
                <a:defRPr/>
              </a:pPr>
              <a:t>2017/10/3</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D82417B9-C3C6-45E8-B121-E6A60661C77F}"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806567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963084" y="2906715"/>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fld id="{E133F7A5-D921-4307-AC71-0F32C57B182D}" type="datetime1">
              <a:rPr lang="zh-TW" altLang="en-US" smtClean="0">
                <a:solidFill>
                  <a:srgbClr val="000000"/>
                </a:solidFill>
              </a:rPr>
              <a:pPr>
                <a:defRPr/>
              </a:pPr>
              <a:t>2017/10/3</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AE4B5D36-B64F-491A-913F-77E371D2C53B}"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3623485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1016001" y="1412877"/>
            <a:ext cx="50292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248401" y="1412877"/>
            <a:ext cx="50292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pPr>
              <a:defRPr/>
            </a:pPr>
            <a:fld id="{6ACFBBB9-3F57-4C5C-A141-24853308D6E4}" type="datetime1">
              <a:rPr lang="zh-TW" altLang="en-US" smtClean="0">
                <a:solidFill>
                  <a:srgbClr val="000000"/>
                </a:solidFill>
              </a:rPr>
              <a:pPr>
                <a:defRPr/>
              </a:pPr>
              <a:t>2017/10/3</a:t>
            </a:fld>
            <a:endParaRPr lang="en-U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EACF3CAA-E36D-414D-8A16-B907A847104A}"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878945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09600" y="274638"/>
            <a:ext cx="109728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609602"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p:cNvSpPr>
            <a:spLocks noGrp="1" noChangeArrowheads="1"/>
          </p:cNvSpPr>
          <p:nvPr>
            <p:ph type="dt" sz="half" idx="10"/>
          </p:nvPr>
        </p:nvSpPr>
        <p:spPr>
          <a:ln/>
        </p:spPr>
        <p:txBody>
          <a:bodyPr/>
          <a:lstStyle>
            <a:lvl1pPr>
              <a:defRPr/>
            </a:lvl1pPr>
          </a:lstStyle>
          <a:p>
            <a:pPr>
              <a:defRPr/>
            </a:pPr>
            <a:fld id="{A5AE8E29-0FAA-4A84-A867-9DDF23519EBB}" type="datetime1">
              <a:rPr lang="zh-TW" altLang="en-US" smtClean="0">
                <a:solidFill>
                  <a:srgbClr val="000000"/>
                </a:solidFill>
              </a:rPr>
              <a:pPr>
                <a:defRPr/>
              </a:pPr>
              <a:t>2017/10/3</a:t>
            </a:fld>
            <a:endParaRPr lang="en-US" altLang="zh-TW">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9" name="Rectangle 6"/>
          <p:cNvSpPr>
            <a:spLocks noGrp="1" noChangeArrowheads="1"/>
          </p:cNvSpPr>
          <p:nvPr>
            <p:ph type="sldNum" sz="quarter" idx="12"/>
          </p:nvPr>
        </p:nvSpPr>
        <p:spPr>
          <a:ln/>
        </p:spPr>
        <p:txBody>
          <a:bodyPr/>
          <a:lstStyle>
            <a:lvl1pPr>
              <a:defRPr/>
            </a:lvl1pPr>
          </a:lstStyle>
          <a:p>
            <a:pPr>
              <a:defRPr/>
            </a:pPr>
            <a:fld id="{73CD90CF-0DEC-452B-AC18-876881A061F4}"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696506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p:cNvSpPr>
            <a:spLocks noGrp="1" noChangeArrowheads="1"/>
          </p:cNvSpPr>
          <p:nvPr>
            <p:ph type="dt" sz="half" idx="10"/>
          </p:nvPr>
        </p:nvSpPr>
        <p:spPr>
          <a:ln/>
        </p:spPr>
        <p:txBody>
          <a:bodyPr/>
          <a:lstStyle>
            <a:lvl1pPr>
              <a:defRPr/>
            </a:lvl1pPr>
          </a:lstStyle>
          <a:p>
            <a:pPr>
              <a:defRPr/>
            </a:pPr>
            <a:fld id="{0C4C9F8F-E5DD-44A0-AE53-8028C9648465}" type="datetime1">
              <a:rPr lang="zh-TW" altLang="en-US" smtClean="0">
                <a:solidFill>
                  <a:srgbClr val="000000"/>
                </a:solidFill>
              </a:rPr>
              <a:pPr>
                <a:defRPr/>
              </a:pPr>
              <a:t>2017/10/3</a:t>
            </a:fld>
            <a:endParaRPr lang="en-US" altLang="zh-TW">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5" name="Rectangle 6"/>
          <p:cNvSpPr>
            <a:spLocks noGrp="1" noChangeArrowheads="1"/>
          </p:cNvSpPr>
          <p:nvPr>
            <p:ph type="sldNum" sz="quarter" idx="12"/>
          </p:nvPr>
        </p:nvSpPr>
        <p:spPr>
          <a:ln/>
        </p:spPr>
        <p:txBody>
          <a:bodyPr/>
          <a:lstStyle>
            <a:lvl1pPr>
              <a:defRPr/>
            </a:lvl1pPr>
          </a:lstStyle>
          <a:p>
            <a:pPr>
              <a:defRPr/>
            </a:pPr>
            <a:fld id="{07D557EE-1DC8-4293-B19C-2AA58BACF488}"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614741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8547B45-F4A3-4B7A-B411-23D3909100BB}" type="datetime1">
              <a:rPr lang="zh-TW" altLang="en-US" smtClean="0">
                <a:solidFill>
                  <a:srgbClr val="000000"/>
                </a:solidFill>
              </a:rPr>
              <a:pPr>
                <a:defRPr/>
              </a:pPr>
              <a:t>2017/10/3</a:t>
            </a:fld>
            <a:endParaRPr lang="en-US" altLang="zh-TW">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4" name="Rectangle 6"/>
          <p:cNvSpPr>
            <a:spLocks noGrp="1" noChangeArrowheads="1"/>
          </p:cNvSpPr>
          <p:nvPr>
            <p:ph type="sldNum" sz="quarter" idx="12"/>
          </p:nvPr>
        </p:nvSpPr>
        <p:spPr>
          <a:ln/>
        </p:spPr>
        <p:txBody>
          <a:bodyPr/>
          <a:lstStyle>
            <a:lvl1pPr>
              <a:defRPr/>
            </a:lvl1pPr>
          </a:lstStyle>
          <a:p>
            <a:pPr>
              <a:defRPr/>
            </a:pPr>
            <a:fld id="{F61CF7CB-F6C0-4775-8B17-98D96A821756}"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457269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2" y="273050"/>
            <a:ext cx="4011084" cy="1162050"/>
          </a:xfrm>
        </p:spPr>
        <p:txBody>
          <a:bodyPr/>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09602"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fld id="{724C103A-7B23-4101-8625-5AA411B56A56}" type="datetime1">
              <a:rPr lang="zh-TW" altLang="en-US" smtClean="0">
                <a:solidFill>
                  <a:srgbClr val="000000"/>
                </a:solidFill>
              </a:rPr>
              <a:pPr>
                <a:defRPr/>
              </a:pPr>
              <a:t>2017/10/3</a:t>
            </a:fld>
            <a:endParaRPr lang="en-U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A047FF8E-2AC2-477B-9E3E-1CB902FB37BC}"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693677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1"/>
            <a:ext cx="7315200" cy="566738"/>
          </a:xfrm>
        </p:spPr>
        <p:txBody>
          <a:bodyPr/>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2389717" y="5367339"/>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fld id="{4228E8D5-71F9-4EFF-BFF0-D3F5F7879285}" type="datetime1">
              <a:rPr lang="zh-TW" altLang="en-US" smtClean="0">
                <a:solidFill>
                  <a:srgbClr val="000000"/>
                </a:solidFill>
              </a:rPr>
              <a:pPr>
                <a:defRPr/>
              </a:pPr>
              <a:t>2017/10/3</a:t>
            </a:fld>
            <a:endParaRPr lang="en-U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2B44DF27-ED14-460D-8324-C1EC5161D69B}"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3762812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16000" y="549276"/>
            <a:ext cx="10261600" cy="59213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TW" altLang="en-US" dirty="0"/>
              <a:t>按一下以編輯母片標題樣式</a:t>
            </a:r>
          </a:p>
        </p:txBody>
      </p:sp>
      <p:sp>
        <p:nvSpPr>
          <p:cNvPr id="1027" name="Rectangle 3"/>
          <p:cNvSpPr>
            <a:spLocks noGrp="1" noChangeArrowheads="1"/>
          </p:cNvSpPr>
          <p:nvPr>
            <p:ph type="body" idx="1"/>
          </p:nvPr>
        </p:nvSpPr>
        <p:spPr bwMode="auto">
          <a:xfrm>
            <a:off x="1016000" y="1412877"/>
            <a:ext cx="10261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dirty="0"/>
              <a:t>按一下以編輯母片</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99332" name="Rectangle 4"/>
          <p:cNvSpPr>
            <a:spLocks noGrp="1" noChangeArrowheads="1"/>
          </p:cNvSpPr>
          <p:nvPr>
            <p:ph type="dt" sz="half" idx="2"/>
          </p:nvPr>
        </p:nvSpPr>
        <p:spPr bwMode="auto">
          <a:xfrm>
            <a:off x="1016000" y="6308725"/>
            <a:ext cx="2743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新細明體" pitchFamily="18" charset="-120"/>
              </a:defRPr>
            </a:lvl1pPr>
          </a:lstStyle>
          <a:p>
            <a:pPr fontAlgn="base">
              <a:spcBef>
                <a:spcPct val="0"/>
              </a:spcBef>
              <a:spcAft>
                <a:spcPct val="0"/>
              </a:spcAft>
              <a:defRPr/>
            </a:pPr>
            <a:fld id="{655F67B6-7072-453E-B5EA-18AA5A4F196E}" type="datetime1">
              <a:rPr lang="zh-TW" altLang="en-US" smtClean="0">
                <a:solidFill>
                  <a:srgbClr val="000000"/>
                </a:solidFill>
              </a:rPr>
              <a:pPr fontAlgn="base">
                <a:spcBef>
                  <a:spcPct val="0"/>
                </a:spcBef>
                <a:spcAft>
                  <a:spcPct val="0"/>
                </a:spcAft>
                <a:defRPr/>
              </a:pPr>
              <a:t>2017/10/3</a:t>
            </a:fld>
            <a:endParaRPr lang="en-US" altLang="zh-TW">
              <a:solidFill>
                <a:srgbClr val="000000"/>
              </a:solidFill>
            </a:endParaRPr>
          </a:p>
        </p:txBody>
      </p:sp>
      <p:sp>
        <p:nvSpPr>
          <p:cNvPr id="99333" name="Rectangle 5"/>
          <p:cNvSpPr>
            <a:spLocks noGrp="1" noChangeArrowheads="1"/>
          </p:cNvSpPr>
          <p:nvPr>
            <p:ph type="ftr" sz="quarter" idx="3"/>
          </p:nvPr>
        </p:nvSpPr>
        <p:spPr bwMode="auto">
          <a:xfrm>
            <a:off x="3790952" y="6284913"/>
            <a:ext cx="5281083"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新細明體" pitchFamily="18" charset="-120"/>
              </a:defRPr>
            </a:lvl1pPr>
          </a:lstStyle>
          <a:p>
            <a:pPr fontAlgn="base">
              <a:spcBef>
                <a:spcPct val="0"/>
              </a:spcBef>
              <a:spcAft>
                <a:spcPct val="0"/>
              </a:spcAft>
              <a:defRPr/>
            </a:pPr>
            <a:r>
              <a:rPr lang="en-US" altLang="zh-TW">
                <a:solidFill>
                  <a:srgbClr val="000000"/>
                </a:solidFill>
              </a:rPr>
              <a:t>National Cheng Kung University CSIE Computer &amp; Internet Architecture Lab </a:t>
            </a:r>
          </a:p>
        </p:txBody>
      </p:sp>
      <p:sp>
        <p:nvSpPr>
          <p:cNvPr id="99334" name="Rectangle 6"/>
          <p:cNvSpPr>
            <a:spLocks noGrp="1" noChangeArrowheads="1"/>
          </p:cNvSpPr>
          <p:nvPr>
            <p:ph type="sldNum" sz="quarter" idx="4"/>
          </p:nvPr>
        </p:nvSpPr>
        <p:spPr bwMode="auto">
          <a:xfrm>
            <a:off x="9144000" y="6308725"/>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新細明體" pitchFamily="18" charset="-120"/>
              </a:defRPr>
            </a:lvl1pPr>
          </a:lstStyle>
          <a:p>
            <a:pPr fontAlgn="base">
              <a:spcBef>
                <a:spcPct val="0"/>
              </a:spcBef>
              <a:spcAft>
                <a:spcPct val="0"/>
              </a:spcAft>
              <a:defRPr/>
            </a:pPr>
            <a:fld id="{33782ACD-CE97-4268-B79B-28FB090A210E}" type="slidenum">
              <a:rPr lang="en-US" altLang="zh-TW">
                <a:solidFill>
                  <a:srgbClr val="000000"/>
                </a:solidFill>
              </a:rPr>
              <a:pPr fontAlgn="base">
                <a:spcBef>
                  <a:spcPct val="0"/>
                </a:spcBef>
                <a:spcAft>
                  <a:spcPct val="0"/>
                </a:spcAft>
                <a:defRPr/>
              </a:pPr>
              <a:t>‹#›</a:t>
            </a:fld>
            <a:endParaRPr lang="en-US" altLang="zh-TW">
              <a:solidFill>
                <a:srgbClr val="000000"/>
              </a:solidFill>
            </a:endParaRPr>
          </a:p>
        </p:txBody>
      </p:sp>
      <p:grpSp>
        <p:nvGrpSpPr>
          <p:cNvPr id="1031" name="Group 10"/>
          <p:cNvGrpSpPr>
            <a:grpSpLocks/>
          </p:cNvGrpSpPr>
          <p:nvPr/>
        </p:nvGrpSpPr>
        <p:grpSpPr bwMode="auto">
          <a:xfrm>
            <a:off x="224368" y="212725"/>
            <a:ext cx="11764433" cy="6096000"/>
            <a:chOff x="106" y="28"/>
            <a:chExt cx="5558" cy="3840"/>
          </a:xfrm>
        </p:grpSpPr>
        <p:sp>
          <p:nvSpPr>
            <p:cNvPr id="99336" name="AutoShape 8"/>
            <p:cNvSpPr>
              <a:spLocks noChangeArrowheads="1"/>
            </p:cNvSpPr>
            <p:nvPr/>
          </p:nvSpPr>
          <p:spPr bwMode="auto">
            <a:xfrm>
              <a:off x="106" y="28"/>
              <a:ext cx="5558" cy="3840"/>
            </a:xfrm>
            <a:prstGeom prst="roundRect">
              <a:avLst>
                <a:gd name="adj" fmla="val 11046"/>
              </a:avLst>
            </a:prstGeom>
            <a:noFill/>
            <a:ln w="28575">
              <a:solidFill>
                <a:schemeClr val="folHlink"/>
              </a:solidFill>
              <a:round/>
              <a:headEnd/>
              <a:tailEnd/>
            </a:ln>
            <a:effectLst/>
          </p:spPr>
          <p:txBody>
            <a:bodyPr wrap="none" anchor="ctr"/>
            <a:lstStyle/>
            <a:p>
              <a:pPr algn="ctr" fontAlgn="base">
                <a:spcBef>
                  <a:spcPct val="0"/>
                </a:spcBef>
                <a:spcAft>
                  <a:spcPct val="0"/>
                </a:spcAft>
                <a:defRPr/>
              </a:pPr>
              <a:endParaRPr lang="zh-TW" altLang="zh-TW" sz="2400">
                <a:solidFill>
                  <a:srgbClr val="000000"/>
                </a:solidFill>
                <a:latin typeface="Times New Roman" pitchFamily="18" charset="0"/>
              </a:endParaRPr>
            </a:p>
          </p:txBody>
        </p:sp>
        <p:sp>
          <p:nvSpPr>
            <p:cNvPr id="99337" name="Line 9"/>
            <p:cNvSpPr>
              <a:spLocks noChangeShapeType="1"/>
            </p:cNvSpPr>
            <p:nvPr/>
          </p:nvSpPr>
          <p:spPr bwMode="auto">
            <a:xfrm>
              <a:off x="480" y="709"/>
              <a:ext cx="4848" cy="0"/>
            </a:xfrm>
            <a:prstGeom prst="line">
              <a:avLst/>
            </a:prstGeom>
            <a:noFill/>
            <a:ln w="38100">
              <a:solidFill>
                <a:schemeClr val="folHlink"/>
              </a:solidFill>
              <a:round/>
              <a:headEnd/>
              <a:tailEnd/>
            </a:ln>
            <a:effectLst/>
          </p:spPr>
          <p:txBody>
            <a:bodyPr/>
            <a:lstStyle/>
            <a:p>
              <a:pPr fontAlgn="base">
                <a:spcBef>
                  <a:spcPct val="0"/>
                </a:spcBef>
                <a:spcAft>
                  <a:spcPct val="0"/>
                </a:spcAft>
                <a:defRPr/>
              </a:pPr>
              <a:endParaRPr kumimoji="1" lang="zh-TW" altLang="en-US" sz="1800">
                <a:solidFill>
                  <a:srgbClr val="000000"/>
                </a:solidFill>
              </a:endParaRPr>
            </a:p>
          </p:txBody>
        </p:sp>
      </p:grpSp>
    </p:spTree>
    <p:extLst>
      <p:ext uri="{BB962C8B-B14F-4D97-AF65-F5344CB8AC3E}">
        <p14:creationId xmlns:p14="http://schemas.microsoft.com/office/powerpoint/2010/main" val="71954146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hf hdr="0" dt="0"/>
  <p:txStyles>
    <p:titleStyle>
      <a:lvl1pPr algn="l" rtl="0" eaLnBrk="0" fontAlgn="base" hangingPunct="0">
        <a:spcBef>
          <a:spcPct val="0"/>
        </a:spcBef>
        <a:spcAft>
          <a:spcPct val="0"/>
        </a:spcAft>
        <a:defRPr kumimoji="1" sz="3300">
          <a:solidFill>
            <a:schemeClr val="tx2"/>
          </a:solidFill>
          <a:latin typeface="+mj-lt"/>
          <a:ea typeface="+mj-ea"/>
          <a:cs typeface="+mj-cs"/>
        </a:defRPr>
      </a:lvl1pPr>
      <a:lvl2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2pPr>
      <a:lvl3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3pPr>
      <a:lvl4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4pPr>
      <a:lvl5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5pPr>
      <a:lvl6pPr marL="457200" algn="l" rtl="0" fontAlgn="base">
        <a:spcBef>
          <a:spcPct val="0"/>
        </a:spcBef>
        <a:spcAft>
          <a:spcPct val="0"/>
        </a:spcAft>
        <a:defRPr kumimoji="1" sz="3300">
          <a:solidFill>
            <a:schemeClr val="tx2"/>
          </a:solidFill>
          <a:latin typeface="Arial Black" pitchFamily="34" charset="0"/>
          <a:ea typeface="新細明體" pitchFamily="18" charset="-120"/>
        </a:defRPr>
      </a:lvl6pPr>
      <a:lvl7pPr marL="914400" algn="l" rtl="0" fontAlgn="base">
        <a:spcBef>
          <a:spcPct val="0"/>
        </a:spcBef>
        <a:spcAft>
          <a:spcPct val="0"/>
        </a:spcAft>
        <a:defRPr kumimoji="1" sz="3300">
          <a:solidFill>
            <a:schemeClr val="tx2"/>
          </a:solidFill>
          <a:latin typeface="Arial Black" pitchFamily="34" charset="0"/>
          <a:ea typeface="新細明體" pitchFamily="18" charset="-120"/>
        </a:defRPr>
      </a:lvl7pPr>
      <a:lvl8pPr marL="1371600" algn="l" rtl="0" fontAlgn="base">
        <a:spcBef>
          <a:spcPct val="0"/>
        </a:spcBef>
        <a:spcAft>
          <a:spcPct val="0"/>
        </a:spcAft>
        <a:defRPr kumimoji="1" sz="3300">
          <a:solidFill>
            <a:schemeClr val="tx2"/>
          </a:solidFill>
          <a:latin typeface="Arial Black" pitchFamily="34" charset="0"/>
          <a:ea typeface="新細明體" pitchFamily="18" charset="-120"/>
        </a:defRPr>
      </a:lvl8pPr>
      <a:lvl9pPr marL="1828800" algn="l" rtl="0" fontAlgn="base">
        <a:spcBef>
          <a:spcPct val="0"/>
        </a:spcBef>
        <a:spcAft>
          <a:spcPct val="0"/>
        </a:spcAft>
        <a:defRPr kumimoji="1" sz="3300">
          <a:solidFill>
            <a:schemeClr val="tx2"/>
          </a:solidFill>
          <a:latin typeface="Arial Black" pitchFamily="34" charset="0"/>
          <a:ea typeface="新細明體" pitchFamily="18" charset="-12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24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Clr>
          <a:schemeClr val="accent1"/>
        </a:buClr>
        <a:buSzPct val="150000"/>
        <a:buChar char="•"/>
        <a:defRPr kumimoji="1" sz="20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18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16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14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03390" y="692226"/>
            <a:ext cx="8785225" cy="1944687"/>
          </a:xfrm>
        </p:spPr>
        <p:txBody>
          <a:bodyPr/>
          <a:lstStyle/>
          <a:p>
            <a:r>
              <a:rPr lang="en-US" altLang="zh-TW" sz="2800" b="1" i="0" dirty="0" smtClean="0">
                <a:latin typeface="Times New Roman" panose="02020603050405020304" pitchFamily="18" charset="0"/>
                <a:cs typeface="Times New Roman" panose="02020603050405020304" pitchFamily="18" charset="0"/>
              </a:rPr>
              <a:t>From 1G to 10G : Code Reuse in Action</a:t>
            </a:r>
            <a:endParaRPr lang="zh-TW" altLang="zh-TW" sz="2800" b="1" i="0" dirty="0">
              <a:latin typeface="Times New Roman" panose="02020603050405020304" pitchFamily="18" charset="0"/>
              <a:cs typeface="Times New Roman" panose="02020603050405020304" pitchFamily="18" charset="0"/>
            </a:endParaRPr>
          </a:p>
        </p:txBody>
      </p:sp>
      <p:sp>
        <p:nvSpPr>
          <p:cNvPr id="3075" name="Rectangle 3"/>
          <p:cNvSpPr>
            <a:spLocks noGrp="1" noChangeArrowheads="1"/>
          </p:cNvSpPr>
          <p:nvPr>
            <p:ph type="subTitle" idx="1"/>
          </p:nvPr>
        </p:nvSpPr>
        <p:spPr>
          <a:xfrm>
            <a:off x="3143672" y="3419916"/>
            <a:ext cx="6408712" cy="2160588"/>
          </a:xfrm>
        </p:spPr>
        <p:txBody>
          <a:bodyPr/>
          <a:lstStyle/>
          <a:p>
            <a:pPr algn="l" eaLnBrk="1" hangingPunct="1">
              <a:lnSpc>
                <a:spcPct val="90000"/>
              </a:lnSpc>
            </a:pPr>
            <a:r>
              <a:rPr lang="en-US" altLang="zh-TW" sz="2400" dirty="0"/>
              <a:t>Presenter : Yi-Fang, Huang</a:t>
            </a:r>
          </a:p>
          <a:p>
            <a:pPr algn="l" eaLnBrk="1" hangingPunct="1">
              <a:lnSpc>
                <a:spcPct val="90000"/>
              </a:lnSpc>
            </a:pPr>
            <a:r>
              <a:rPr lang="en-US" altLang="zh-TW" sz="2400" dirty="0"/>
              <a:t>Authors : </a:t>
            </a:r>
            <a:r>
              <a:rPr lang="en-US" altLang="zh-TW" sz="2400" dirty="0" smtClean="0"/>
              <a:t>Gianni </a:t>
            </a:r>
            <a:r>
              <a:rPr lang="en-US" altLang="zh-TW" sz="2400" dirty="0" err="1" smtClean="0"/>
              <a:t>Antichi</a:t>
            </a:r>
            <a:r>
              <a:rPr lang="en-US" altLang="zh-TW" sz="2400" dirty="0" smtClean="0"/>
              <a:t>, Stefano </a:t>
            </a:r>
            <a:r>
              <a:rPr lang="en-US" altLang="zh-TW" sz="2400" dirty="0" err="1" smtClean="0"/>
              <a:t>Giordano,Muhammad</a:t>
            </a:r>
            <a:r>
              <a:rPr lang="en-US" altLang="zh-TW" sz="2400" dirty="0" smtClean="0"/>
              <a:t> </a:t>
            </a:r>
            <a:r>
              <a:rPr lang="en-US" altLang="zh-TW" sz="2400" dirty="0" err="1" smtClean="0"/>
              <a:t>Shahbaz</a:t>
            </a:r>
            <a:r>
              <a:rPr lang="en-US" altLang="zh-TW" sz="2400" dirty="0" smtClean="0"/>
              <a:t> ,Andrew </a:t>
            </a:r>
            <a:r>
              <a:rPr lang="en-US" altLang="zh-TW" sz="2400" smtClean="0"/>
              <a:t>W.Moore</a:t>
            </a:r>
            <a:endParaRPr lang="en-US" altLang="zh-TW" sz="2400" dirty="0"/>
          </a:p>
          <a:p>
            <a:pPr algn="l"/>
            <a:r>
              <a:rPr lang="en-US" altLang="zh-TW" sz="2400" dirty="0"/>
              <a:t>Conference : Field Programmable Logic and Applications(FPL),2011 </a:t>
            </a:r>
          </a:p>
          <a:p>
            <a:pPr eaLnBrk="1" hangingPunct="1">
              <a:lnSpc>
                <a:spcPct val="90000"/>
              </a:lnSpc>
            </a:pPr>
            <a:endParaRPr kumimoji="0" lang="en-US" altLang="zh-TW" sz="400" dirty="0">
              <a:latin typeface="標楷體" pitchFamily="65" charset="-120"/>
              <a:ea typeface="標楷體" pitchFamily="65" charset="-120"/>
            </a:endParaRPr>
          </a:p>
        </p:txBody>
      </p:sp>
      <p:sp>
        <p:nvSpPr>
          <p:cNvPr id="3076" name="Rectangle 4"/>
          <p:cNvSpPr>
            <a:spLocks noChangeArrowheads="1"/>
          </p:cNvSpPr>
          <p:nvPr/>
        </p:nvSpPr>
        <p:spPr bwMode="auto">
          <a:xfrm>
            <a:off x="2424114" y="1403350"/>
            <a:ext cx="7559675" cy="1295400"/>
          </a:xfrm>
          <a:prstGeom prst="rect">
            <a:avLst/>
          </a:prstGeom>
          <a:noFill/>
          <a:ln w="9525">
            <a:noFill/>
            <a:miter lim="800000"/>
            <a:headEnd/>
            <a:tailEnd/>
          </a:ln>
        </p:spPr>
        <p:txBody>
          <a:bodyPr anchor="b"/>
          <a:lstStyle/>
          <a:p>
            <a:pPr algn="ctr"/>
            <a:endParaRPr lang="zh-TW" altLang="en-US" sz="2800" b="1">
              <a:solidFill>
                <a:schemeClr val="tx2"/>
              </a:solidFill>
              <a:latin typeface="Arial Black" pitchFamily="34" charset="0"/>
              <a:ea typeface="標楷體" pitchFamily="65" charset="-120"/>
            </a:endParaRPr>
          </a:p>
        </p:txBody>
      </p:sp>
    </p:spTree>
    <p:extLst>
      <p:ext uri="{BB962C8B-B14F-4D97-AF65-F5344CB8AC3E}">
        <p14:creationId xmlns:p14="http://schemas.microsoft.com/office/powerpoint/2010/main" val="516620040"/>
      </p:ext>
    </p:extLst>
  </p:cSld>
  <p:clrMapOvr>
    <a:masterClrMapping/>
  </p:clrMapOvr>
  <p:transition advTm="23884"/>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Background</a:t>
            </a:r>
            <a:endParaRPr lang="zh-TW" altLang="en-US" b="1" dirty="0">
              <a:latin typeface="Times New Roman" panose="02020603050405020304" pitchFamily="18" charset="0"/>
              <a:cs typeface="Times New Roman" panose="02020603050405020304" pitchFamily="18" charset="0"/>
            </a:endParaRPr>
          </a:p>
        </p:txBody>
      </p:sp>
      <p:sp>
        <p:nvSpPr>
          <p:cNvPr id="5123" name="內容版面配置區 2"/>
          <p:cNvSpPr>
            <a:spLocks noGrp="1"/>
          </p:cNvSpPr>
          <p:nvPr>
            <p:ph idx="1"/>
          </p:nvPr>
        </p:nvSpPr>
        <p:spPr/>
        <p:txBody>
          <a:bodyPr/>
          <a:lstStyle/>
          <a:p>
            <a:r>
              <a:rPr lang="en-US" altLang="zh-TW" sz="2800" b="1" dirty="0" smtClean="0"/>
              <a:t>FAST example template definition</a:t>
            </a:r>
            <a:endParaRPr lang="en-US" altLang="zh-TW" sz="2800" b="1" dirty="0"/>
          </a:p>
          <a:p>
            <a:pPr marL="0" indent="0">
              <a:buNone/>
            </a:pPr>
            <a:endParaRPr lang="en-US" altLang="zh-TW" sz="2800" b="1" dirty="0"/>
          </a:p>
          <a:p>
            <a:pPr>
              <a:buFont typeface="Arial" panose="020B0604020202020204" pitchFamily="34" charset="0"/>
              <a:buChar char="•"/>
            </a:pPr>
            <a:endParaRPr lang="en-US" altLang="zh-TW" sz="6600" b="1" dirty="0"/>
          </a:p>
        </p:txBody>
      </p:sp>
      <p:sp>
        <p:nvSpPr>
          <p:cNvPr id="5124" name="頁尾版面配置區 3"/>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10</a:t>
            </a:fld>
            <a:endParaRPr lang="en-US" altLang="zh-TW">
              <a:ea typeface="新細明體" charset="-120"/>
            </a:endParaRPr>
          </a:p>
        </p:txBody>
      </p:sp>
      <p:pic>
        <p:nvPicPr>
          <p:cNvPr id="5" name="圖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9338" y="2456892"/>
            <a:ext cx="7755622" cy="2844316"/>
          </a:xfrm>
          <a:prstGeom prst="rect">
            <a:avLst/>
          </a:prstGeom>
        </p:spPr>
      </p:pic>
    </p:spTree>
    <p:extLst>
      <p:ext uri="{BB962C8B-B14F-4D97-AF65-F5344CB8AC3E}">
        <p14:creationId xmlns:p14="http://schemas.microsoft.com/office/powerpoint/2010/main" val="1550771932"/>
      </p:ext>
    </p:extLst>
  </p:cSld>
  <p:clrMapOvr>
    <a:masterClrMapping/>
  </p:clrMapOvr>
  <p:transition advTm="26287"/>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Background</a:t>
            </a:r>
            <a:endParaRPr lang="zh-TW" altLang="en-US" dirty="0"/>
          </a:p>
        </p:txBody>
      </p:sp>
      <p:sp>
        <p:nvSpPr>
          <p:cNvPr id="3" name="內容版面配置區 2"/>
          <p:cNvSpPr>
            <a:spLocks noGrp="1"/>
          </p:cNvSpPr>
          <p:nvPr>
            <p:ph idx="1"/>
          </p:nvPr>
        </p:nvSpPr>
        <p:spPr>
          <a:xfrm>
            <a:off x="983343" y="1435895"/>
            <a:ext cx="10261600" cy="4872830"/>
          </a:xfrm>
        </p:spPr>
        <p:txBody>
          <a:bodyPr/>
          <a:lstStyle/>
          <a:p>
            <a:r>
              <a:rPr lang="en-US" altLang="zh-TW" b="1" dirty="0" smtClean="0"/>
              <a:t>FAST encode</a:t>
            </a:r>
          </a:p>
          <a:p>
            <a:pPr marL="0" indent="0">
              <a:buNone/>
            </a:pPr>
            <a:r>
              <a:rPr lang="en-US" altLang="zh-TW" dirty="0" smtClean="0"/>
              <a:t>Consider the following incoming binary stream:</a:t>
            </a:r>
          </a:p>
          <a:p>
            <a:pPr marL="0" indent="0">
              <a:buNone/>
            </a:pPr>
            <a:r>
              <a:rPr lang="en-US" altLang="zh-TW" u="sng" dirty="0" smtClean="0"/>
              <a:t>1</a:t>
            </a:r>
            <a:r>
              <a:rPr lang="en-US" altLang="zh-TW" dirty="0" smtClean="0"/>
              <a:t>0000111 </a:t>
            </a:r>
            <a:r>
              <a:rPr lang="en-US" altLang="zh-TW" u="sng" dirty="0" smtClean="0"/>
              <a:t>0</a:t>
            </a:r>
            <a:r>
              <a:rPr lang="en-US" altLang="zh-TW" dirty="0" smtClean="0"/>
              <a:t>0101010 </a:t>
            </a:r>
            <a:r>
              <a:rPr lang="en-US" altLang="zh-TW" u="sng" dirty="0" smtClean="0"/>
              <a:t>1</a:t>
            </a:r>
            <a:r>
              <a:rPr lang="en-US" altLang="zh-TW" dirty="0" smtClean="0"/>
              <a:t>0111111</a:t>
            </a:r>
          </a:p>
          <a:p>
            <a:pPr marL="0" indent="0">
              <a:buNone/>
            </a:pPr>
            <a:endParaRPr lang="en-US" altLang="zh-TW" dirty="0" smtClean="0"/>
          </a:p>
          <a:p>
            <a:pPr marL="0" indent="0">
              <a:buNone/>
            </a:pPr>
            <a:r>
              <a:rPr lang="en-US" altLang="zh-TW" dirty="0" smtClean="0"/>
              <a:t>Field1</a:t>
            </a:r>
            <a:endParaRPr lang="en-US" altLang="zh-TW" dirty="0"/>
          </a:p>
          <a:p>
            <a:pPr marL="0" indent="0">
              <a:buNone/>
            </a:pPr>
            <a:r>
              <a:rPr lang="en-US" altLang="zh-TW" dirty="0"/>
              <a:t>Binary value: </a:t>
            </a:r>
            <a:r>
              <a:rPr lang="en-US" altLang="zh-TW" u="sng" dirty="0"/>
              <a:t>0</a:t>
            </a:r>
            <a:r>
              <a:rPr lang="en-US" altLang="zh-TW" dirty="0"/>
              <a:t>0111111</a:t>
            </a:r>
          </a:p>
          <a:p>
            <a:pPr marL="0" indent="0">
              <a:buNone/>
            </a:pPr>
            <a:r>
              <a:rPr lang="en-US" altLang="zh-TW" dirty="0" smtClean="0"/>
              <a:t>Hex value: 0x63</a:t>
            </a:r>
          </a:p>
          <a:p>
            <a:pPr marL="0" indent="0">
              <a:buNone/>
            </a:pPr>
            <a:endParaRPr lang="en-US" altLang="zh-TW" dirty="0" smtClean="0"/>
          </a:p>
          <a:p>
            <a:pPr marL="0" indent="0">
              <a:buNone/>
            </a:pPr>
            <a:r>
              <a:rPr lang="en-US" altLang="zh-TW" dirty="0" smtClean="0"/>
              <a:t>Field2</a:t>
            </a:r>
            <a:endParaRPr lang="en-US" altLang="zh-TW" dirty="0"/>
          </a:p>
          <a:p>
            <a:pPr marL="0" indent="0">
              <a:buNone/>
            </a:pPr>
            <a:r>
              <a:rPr lang="en-US" altLang="zh-TW" dirty="0" smtClean="0"/>
              <a:t>Binary value: </a:t>
            </a:r>
            <a:r>
              <a:rPr lang="en-US" altLang="zh-TW" u="sng" dirty="0" smtClean="0"/>
              <a:t>00</a:t>
            </a:r>
            <a:r>
              <a:rPr lang="en-US" altLang="zh-TW" dirty="0" smtClean="0"/>
              <a:t>000011 10101010</a:t>
            </a:r>
          </a:p>
          <a:p>
            <a:pPr marL="0" indent="0">
              <a:buNone/>
            </a:pPr>
            <a:r>
              <a:rPr lang="en-US" altLang="zh-TW" dirty="0"/>
              <a:t>Hex value: </a:t>
            </a:r>
            <a:r>
              <a:rPr lang="en-US" altLang="zh-TW" dirty="0" smtClean="0"/>
              <a:t>0x03 0xAA</a:t>
            </a:r>
            <a:endParaRPr lang="en-US" altLang="zh-TW" dirty="0"/>
          </a:p>
          <a:p>
            <a:pPr marL="0" indent="0">
              <a:buNone/>
            </a:pPr>
            <a:endParaRPr lang="en-US" altLang="zh-TW" dirty="0" smtClean="0"/>
          </a:p>
          <a:p>
            <a:pPr marL="0" indent="0">
              <a:buNone/>
            </a:pPr>
            <a:endParaRPr lang="zh-TW" altLang="en-US" dirty="0"/>
          </a:p>
        </p:txBody>
      </p:sp>
      <p:sp>
        <p:nvSpPr>
          <p:cNvPr id="4" name="頁尾版面配置區 3"/>
          <p:cNvSpPr>
            <a:spLocks noGrp="1"/>
          </p:cNvSpPr>
          <p:nvPr>
            <p:ph type="ftr" sz="quarter" idx="11"/>
          </p:nvPr>
        </p:nvSpPr>
        <p:spPr/>
        <p:txBody>
          <a:bodyPr/>
          <a:lstStyle/>
          <a:p>
            <a:pPr>
              <a:defRPr/>
            </a:pPr>
            <a:r>
              <a:rPr lang="en-US" altLang="zh-TW">
                <a:solidFill>
                  <a:srgbClr val="000000"/>
                </a:solidFill>
              </a:rPr>
              <a:t>National Cheng Kung University CSIE Computer &amp; Internet Architecture Lab </a:t>
            </a:r>
          </a:p>
        </p:txBody>
      </p:sp>
      <p:sp>
        <p:nvSpPr>
          <p:cNvPr id="5" name="投影片編號版面配置區 4"/>
          <p:cNvSpPr>
            <a:spLocks noGrp="1"/>
          </p:cNvSpPr>
          <p:nvPr>
            <p:ph type="sldNum" sz="quarter" idx="12"/>
          </p:nvPr>
        </p:nvSpPr>
        <p:spPr/>
        <p:txBody>
          <a:bodyPr/>
          <a:lstStyle/>
          <a:p>
            <a:pPr>
              <a:defRPr/>
            </a:pPr>
            <a:fld id="{D82417B9-C3C6-45E8-B121-E6A60661C77F}" type="slidenum">
              <a:rPr lang="en-US" altLang="zh-TW" smtClean="0">
                <a:solidFill>
                  <a:srgbClr val="000000"/>
                </a:solidFill>
              </a:rPr>
              <a:pPr>
                <a:defRPr/>
              </a:pPr>
              <a:t>11</a:t>
            </a:fld>
            <a:endParaRPr lang="en-US" altLang="zh-TW">
              <a:solidFill>
                <a:srgbClr val="000000"/>
              </a:solidFill>
            </a:endParaRPr>
          </a:p>
        </p:txBody>
      </p:sp>
    </p:spTree>
    <p:extLst>
      <p:ext uri="{BB962C8B-B14F-4D97-AF65-F5344CB8AC3E}">
        <p14:creationId xmlns:p14="http://schemas.microsoft.com/office/powerpoint/2010/main" val="15369456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Implementation</a:t>
            </a:r>
            <a:endParaRPr lang="zh-TW" altLang="en-US" b="1"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2286000" y="1232757"/>
            <a:ext cx="7696200" cy="4530725"/>
          </a:xfrm>
        </p:spPr>
        <p:txBody>
          <a:bodyPr/>
          <a:lstStyle/>
          <a:p>
            <a:r>
              <a:rPr lang="en-US" altLang="zh-TW" dirty="0"/>
              <a:t>UDP offloading-Standard NIC </a:t>
            </a:r>
          </a:p>
        </p:txBody>
      </p:sp>
      <p:sp>
        <p:nvSpPr>
          <p:cNvPr id="4" name="頁尾版面配置區 3"/>
          <p:cNvSpPr>
            <a:spLocks noGrp="1"/>
          </p:cNvSpPr>
          <p:nvPr>
            <p:ph type="ftr" sz="quarter" idx="11"/>
          </p:nvPr>
        </p:nvSpPr>
        <p:spPr/>
        <p:txBody>
          <a:bodyPr/>
          <a:lstStyle/>
          <a:p>
            <a:pPr>
              <a:defRPr/>
            </a:pPr>
            <a:r>
              <a:rPr lang="en-US" altLang="zh-TW">
                <a:solidFill>
                  <a:srgbClr val="000000"/>
                </a:solidFill>
              </a:rPr>
              <a:t>National Cheng Kung University CSIE Computer &amp; Internet Architecture Lab </a:t>
            </a:r>
          </a:p>
        </p:txBody>
      </p:sp>
      <p:sp>
        <p:nvSpPr>
          <p:cNvPr id="5" name="投影片編號版面配置區 4"/>
          <p:cNvSpPr>
            <a:spLocks noGrp="1"/>
          </p:cNvSpPr>
          <p:nvPr>
            <p:ph type="sldNum" sz="quarter" idx="12"/>
          </p:nvPr>
        </p:nvSpPr>
        <p:spPr/>
        <p:txBody>
          <a:bodyPr/>
          <a:lstStyle/>
          <a:p>
            <a:pPr>
              <a:defRPr/>
            </a:pPr>
            <a:fld id="{D82417B9-C3C6-45E8-B121-E6A60661C77F}" type="slidenum">
              <a:rPr lang="en-US" altLang="zh-TW" smtClean="0">
                <a:solidFill>
                  <a:srgbClr val="000000"/>
                </a:solidFill>
              </a:rPr>
              <a:pPr>
                <a:defRPr/>
              </a:pPr>
              <a:t>12</a:t>
            </a:fld>
            <a:endParaRPr lang="en-US" altLang="zh-TW">
              <a:solidFill>
                <a:srgbClr val="000000"/>
              </a:solidFill>
            </a:endParaRPr>
          </a:p>
        </p:txBody>
      </p:sp>
      <p:pic>
        <p:nvPicPr>
          <p:cNvPr id="7" name="圖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32289" y="1782768"/>
            <a:ext cx="6339746" cy="4378600"/>
          </a:xfrm>
          <a:prstGeom prst="rect">
            <a:avLst/>
          </a:prstGeom>
        </p:spPr>
      </p:pic>
    </p:spTree>
    <p:extLst>
      <p:ext uri="{BB962C8B-B14F-4D97-AF65-F5344CB8AC3E}">
        <p14:creationId xmlns:p14="http://schemas.microsoft.com/office/powerpoint/2010/main" val="16518230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Implementation</a:t>
            </a:r>
            <a:endParaRPr lang="zh-TW" altLang="en-US" b="1"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1992701" y="1459707"/>
            <a:ext cx="9083615" cy="4530725"/>
          </a:xfrm>
        </p:spPr>
        <p:txBody>
          <a:bodyPr/>
          <a:lstStyle/>
          <a:p>
            <a:r>
              <a:rPr lang="en-US" altLang="zh-TW" dirty="0"/>
              <a:t>UDP offloading-using FPGA (without FAST decoding in FPGA) </a:t>
            </a:r>
          </a:p>
        </p:txBody>
      </p:sp>
      <p:sp>
        <p:nvSpPr>
          <p:cNvPr id="4" name="頁尾版面配置區 3"/>
          <p:cNvSpPr>
            <a:spLocks noGrp="1"/>
          </p:cNvSpPr>
          <p:nvPr>
            <p:ph type="ftr" sz="quarter" idx="11"/>
          </p:nvPr>
        </p:nvSpPr>
        <p:spPr/>
        <p:txBody>
          <a:bodyPr/>
          <a:lstStyle/>
          <a:p>
            <a:pPr>
              <a:defRPr/>
            </a:pPr>
            <a:r>
              <a:rPr lang="en-US" altLang="zh-TW">
                <a:solidFill>
                  <a:srgbClr val="000000"/>
                </a:solidFill>
              </a:rPr>
              <a:t>National Cheng Kung University CSIE Computer &amp; Internet Architecture Lab </a:t>
            </a:r>
          </a:p>
        </p:txBody>
      </p:sp>
      <p:sp>
        <p:nvSpPr>
          <p:cNvPr id="5" name="投影片編號版面配置區 4"/>
          <p:cNvSpPr>
            <a:spLocks noGrp="1"/>
          </p:cNvSpPr>
          <p:nvPr>
            <p:ph type="sldNum" sz="quarter" idx="12"/>
          </p:nvPr>
        </p:nvSpPr>
        <p:spPr/>
        <p:txBody>
          <a:bodyPr/>
          <a:lstStyle/>
          <a:p>
            <a:pPr>
              <a:defRPr/>
            </a:pPr>
            <a:fld id="{D82417B9-C3C6-45E8-B121-E6A60661C77F}" type="slidenum">
              <a:rPr lang="en-US" altLang="zh-TW" smtClean="0">
                <a:solidFill>
                  <a:srgbClr val="000000"/>
                </a:solidFill>
              </a:rPr>
              <a:pPr>
                <a:defRPr/>
              </a:pPr>
              <a:t>13</a:t>
            </a:fld>
            <a:endParaRPr lang="en-US" altLang="zh-TW">
              <a:solidFill>
                <a:srgbClr val="000000"/>
              </a:solidFill>
            </a:endParaRPr>
          </a:p>
        </p:txBody>
      </p:sp>
      <p:pic>
        <p:nvPicPr>
          <p:cNvPr id="6" name="圖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0" y="2298281"/>
            <a:ext cx="7241925" cy="3308040"/>
          </a:xfrm>
          <a:prstGeom prst="rect">
            <a:avLst/>
          </a:prstGeom>
        </p:spPr>
      </p:pic>
    </p:spTree>
    <p:extLst>
      <p:ext uri="{BB962C8B-B14F-4D97-AF65-F5344CB8AC3E}">
        <p14:creationId xmlns:p14="http://schemas.microsoft.com/office/powerpoint/2010/main" val="19077211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Implementation</a:t>
            </a:r>
            <a:endParaRPr lang="zh-TW" altLang="en-US" b="1"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2105346" y="1435895"/>
            <a:ext cx="8652294" cy="4530725"/>
          </a:xfrm>
        </p:spPr>
        <p:txBody>
          <a:bodyPr/>
          <a:lstStyle/>
          <a:p>
            <a:r>
              <a:rPr lang="en-US" altLang="zh-TW" dirty="0"/>
              <a:t>UDP offloading-using FPGA (with FAST decoding in FPGA) </a:t>
            </a:r>
          </a:p>
        </p:txBody>
      </p:sp>
      <p:sp>
        <p:nvSpPr>
          <p:cNvPr id="4" name="頁尾版面配置區 3"/>
          <p:cNvSpPr>
            <a:spLocks noGrp="1"/>
          </p:cNvSpPr>
          <p:nvPr>
            <p:ph type="ftr" sz="quarter" idx="11"/>
          </p:nvPr>
        </p:nvSpPr>
        <p:spPr/>
        <p:txBody>
          <a:bodyPr/>
          <a:lstStyle/>
          <a:p>
            <a:pPr>
              <a:defRPr/>
            </a:pPr>
            <a:r>
              <a:rPr lang="en-US" altLang="zh-TW">
                <a:solidFill>
                  <a:srgbClr val="000000"/>
                </a:solidFill>
              </a:rPr>
              <a:t>National Cheng Kung University CSIE Computer &amp; Internet Architecture Lab </a:t>
            </a:r>
          </a:p>
        </p:txBody>
      </p:sp>
      <p:sp>
        <p:nvSpPr>
          <p:cNvPr id="5" name="投影片編號版面配置區 4"/>
          <p:cNvSpPr>
            <a:spLocks noGrp="1"/>
          </p:cNvSpPr>
          <p:nvPr>
            <p:ph type="sldNum" sz="quarter" idx="12"/>
          </p:nvPr>
        </p:nvSpPr>
        <p:spPr/>
        <p:txBody>
          <a:bodyPr/>
          <a:lstStyle/>
          <a:p>
            <a:pPr>
              <a:defRPr/>
            </a:pPr>
            <a:fld id="{D82417B9-C3C6-45E8-B121-E6A60661C77F}" type="slidenum">
              <a:rPr lang="en-US" altLang="zh-TW" smtClean="0">
                <a:solidFill>
                  <a:srgbClr val="000000"/>
                </a:solidFill>
              </a:rPr>
              <a:pPr>
                <a:defRPr/>
              </a:pPr>
              <a:t>14</a:t>
            </a:fld>
            <a:endParaRPr lang="en-US" altLang="zh-TW">
              <a:solidFill>
                <a:srgbClr val="000000"/>
              </a:solidFill>
            </a:endParaRPr>
          </a:p>
        </p:txBody>
      </p:sp>
      <p:pic>
        <p:nvPicPr>
          <p:cNvPr id="7" name="圖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37712" y="2175434"/>
            <a:ext cx="8523114" cy="3116094"/>
          </a:xfrm>
          <a:prstGeom prst="rect">
            <a:avLst/>
          </a:prstGeom>
        </p:spPr>
      </p:pic>
    </p:spTree>
    <p:extLst>
      <p:ext uri="{BB962C8B-B14F-4D97-AF65-F5344CB8AC3E}">
        <p14:creationId xmlns:p14="http://schemas.microsoft.com/office/powerpoint/2010/main" val="4528289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Implementation</a:t>
            </a:r>
            <a:endParaRPr lang="zh-TW" altLang="en-US" b="1"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2286000" y="1232757"/>
            <a:ext cx="7696200" cy="4530725"/>
          </a:xfrm>
        </p:spPr>
        <p:txBody>
          <a:bodyPr/>
          <a:lstStyle/>
          <a:p>
            <a:r>
              <a:rPr lang="en-US" altLang="zh-TW" dirty="0"/>
              <a:t>FAST</a:t>
            </a:r>
            <a:r>
              <a:rPr lang="zh-TW" altLang="en-US" dirty="0"/>
              <a:t> </a:t>
            </a:r>
            <a:r>
              <a:rPr lang="en-US" altLang="zh-TW" dirty="0" smtClean="0"/>
              <a:t>processor</a:t>
            </a:r>
            <a:endParaRPr lang="en-US" altLang="zh-TW" dirty="0"/>
          </a:p>
        </p:txBody>
      </p:sp>
      <p:sp>
        <p:nvSpPr>
          <p:cNvPr id="4" name="頁尾版面配置區 3"/>
          <p:cNvSpPr>
            <a:spLocks noGrp="1"/>
          </p:cNvSpPr>
          <p:nvPr>
            <p:ph type="ftr" sz="quarter" idx="11"/>
          </p:nvPr>
        </p:nvSpPr>
        <p:spPr/>
        <p:txBody>
          <a:bodyPr/>
          <a:lstStyle/>
          <a:p>
            <a:pPr>
              <a:defRPr/>
            </a:pPr>
            <a:r>
              <a:rPr lang="en-US" altLang="zh-TW">
                <a:solidFill>
                  <a:srgbClr val="000000"/>
                </a:solidFill>
              </a:rPr>
              <a:t>National Cheng Kung University CSIE Computer &amp; Internet Architecture Lab </a:t>
            </a:r>
          </a:p>
        </p:txBody>
      </p:sp>
      <p:sp>
        <p:nvSpPr>
          <p:cNvPr id="5" name="投影片編號版面配置區 4"/>
          <p:cNvSpPr>
            <a:spLocks noGrp="1"/>
          </p:cNvSpPr>
          <p:nvPr>
            <p:ph type="sldNum" sz="quarter" idx="12"/>
          </p:nvPr>
        </p:nvSpPr>
        <p:spPr/>
        <p:txBody>
          <a:bodyPr/>
          <a:lstStyle/>
          <a:p>
            <a:pPr>
              <a:defRPr/>
            </a:pPr>
            <a:fld id="{D82417B9-C3C6-45E8-B121-E6A60661C77F}" type="slidenum">
              <a:rPr lang="en-US" altLang="zh-TW" smtClean="0">
                <a:solidFill>
                  <a:srgbClr val="000000"/>
                </a:solidFill>
              </a:rPr>
              <a:pPr>
                <a:defRPr/>
              </a:pPr>
              <a:t>15</a:t>
            </a:fld>
            <a:endParaRPr lang="en-US" altLang="zh-TW">
              <a:solidFill>
                <a:srgbClr val="000000"/>
              </a:solidFill>
            </a:endParaRPr>
          </a:p>
        </p:txBody>
      </p:sp>
      <p:pic>
        <p:nvPicPr>
          <p:cNvPr id="6" name="圖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0410" y="1895731"/>
            <a:ext cx="4835443" cy="4344657"/>
          </a:xfrm>
          <a:prstGeom prst="rect">
            <a:avLst/>
          </a:prstGeom>
        </p:spPr>
      </p:pic>
    </p:spTree>
    <p:extLst>
      <p:ext uri="{BB962C8B-B14F-4D97-AF65-F5344CB8AC3E}">
        <p14:creationId xmlns:p14="http://schemas.microsoft.com/office/powerpoint/2010/main" val="33817236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Implementation</a:t>
            </a:r>
            <a:endParaRPr lang="zh-TW" altLang="en-US" b="1"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2286000" y="1232757"/>
            <a:ext cx="7696200" cy="4530725"/>
          </a:xfrm>
        </p:spPr>
        <p:txBody>
          <a:bodyPr/>
          <a:lstStyle/>
          <a:p>
            <a:r>
              <a:rPr lang="en-US" altLang="zh-TW" dirty="0" smtClean="0"/>
              <a:t>HFT Accelerator</a:t>
            </a:r>
            <a:endParaRPr lang="en-US" altLang="zh-TW" dirty="0"/>
          </a:p>
        </p:txBody>
      </p:sp>
      <p:sp>
        <p:nvSpPr>
          <p:cNvPr id="4" name="頁尾版面配置區 3"/>
          <p:cNvSpPr>
            <a:spLocks noGrp="1"/>
          </p:cNvSpPr>
          <p:nvPr>
            <p:ph type="ftr" sz="quarter" idx="11"/>
          </p:nvPr>
        </p:nvSpPr>
        <p:spPr/>
        <p:txBody>
          <a:bodyPr/>
          <a:lstStyle/>
          <a:p>
            <a:pPr>
              <a:defRPr/>
            </a:pPr>
            <a:r>
              <a:rPr lang="en-US" altLang="zh-TW">
                <a:solidFill>
                  <a:srgbClr val="000000"/>
                </a:solidFill>
              </a:rPr>
              <a:t>National Cheng Kung University CSIE Computer &amp; Internet Architecture Lab </a:t>
            </a:r>
          </a:p>
        </p:txBody>
      </p:sp>
      <p:sp>
        <p:nvSpPr>
          <p:cNvPr id="5" name="投影片編號版面配置區 4"/>
          <p:cNvSpPr>
            <a:spLocks noGrp="1"/>
          </p:cNvSpPr>
          <p:nvPr>
            <p:ph type="sldNum" sz="quarter" idx="12"/>
          </p:nvPr>
        </p:nvSpPr>
        <p:spPr/>
        <p:txBody>
          <a:bodyPr/>
          <a:lstStyle/>
          <a:p>
            <a:pPr>
              <a:defRPr/>
            </a:pPr>
            <a:fld id="{D82417B9-C3C6-45E8-B121-E6A60661C77F}" type="slidenum">
              <a:rPr lang="en-US" altLang="zh-TW" smtClean="0">
                <a:solidFill>
                  <a:srgbClr val="000000"/>
                </a:solidFill>
              </a:rPr>
              <a:pPr>
                <a:defRPr/>
              </a:pPr>
              <a:t>16</a:t>
            </a:fld>
            <a:endParaRPr lang="en-US" altLang="zh-TW">
              <a:solidFill>
                <a:srgbClr val="000000"/>
              </a:solidFill>
            </a:endParaRPr>
          </a:p>
        </p:txBody>
      </p:sp>
      <p:pic>
        <p:nvPicPr>
          <p:cNvPr id="7" name="圖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0894" y="1662845"/>
            <a:ext cx="6872988" cy="4594734"/>
          </a:xfrm>
          <a:prstGeom prst="rect">
            <a:avLst/>
          </a:prstGeom>
        </p:spPr>
      </p:pic>
    </p:spTree>
    <p:extLst>
      <p:ext uri="{BB962C8B-B14F-4D97-AF65-F5344CB8AC3E}">
        <p14:creationId xmlns:p14="http://schemas.microsoft.com/office/powerpoint/2010/main" val="11324925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Evaluation</a:t>
            </a:r>
            <a:endParaRPr lang="zh-TW" altLang="en-US" b="1"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2286000" y="1232757"/>
            <a:ext cx="7696200" cy="4530725"/>
          </a:xfrm>
        </p:spPr>
        <p:txBody>
          <a:bodyPr/>
          <a:lstStyle/>
          <a:p>
            <a:r>
              <a:rPr lang="en-US" altLang="zh-TW" dirty="0"/>
              <a:t>FAST</a:t>
            </a:r>
            <a:r>
              <a:rPr lang="zh-TW" altLang="en-US" dirty="0"/>
              <a:t> </a:t>
            </a:r>
            <a:r>
              <a:rPr lang="en-US" altLang="zh-TW" dirty="0"/>
              <a:t>decoding in Hardware</a:t>
            </a:r>
          </a:p>
        </p:txBody>
      </p:sp>
      <p:sp>
        <p:nvSpPr>
          <p:cNvPr id="4" name="頁尾版面配置區 3"/>
          <p:cNvSpPr>
            <a:spLocks noGrp="1"/>
          </p:cNvSpPr>
          <p:nvPr>
            <p:ph type="ftr" sz="quarter" idx="11"/>
          </p:nvPr>
        </p:nvSpPr>
        <p:spPr/>
        <p:txBody>
          <a:bodyPr/>
          <a:lstStyle/>
          <a:p>
            <a:pPr>
              <a:defRPr/>
            </a:pPr>
            <a:r>
              <a:rPr lang="en-US" altLang="zh-TW">
                <a:solidFill>
                  <a:srgbClr val="000000"/>
                </a:solidFill>
              </a:rPr>
              <a:t>National Cheng Kung University CSIE Computer &amp; Internet Architecture Lab </a:t>
            </a:r>
          </a:p>
        </p:txBody>
      </p:sp>
      <p:sp>
        <p:nvSpPr>
          <p:cNvPr id="5" name="投影片編號版面配置區 4"/>
          <p:cNvSpPr>
            <a:spLocks noGrp="1"/>
          </p:cNvSpPr>
          <p:nvPr>
            <p:ph type="sldNum" sz="quarter" idx="12"/>
          </p:nvPr>
        </p:nvSpPr>
        <p:spPr/>
        <p:txBody>
          <a:bodyPr/>
          <a:lstStyle/>
          <a:p>
            <a:pPr>
              <a:defRPr/>
            </a:pPr>
            <a:fld id="{D82417B9-C3C6-45E8-B121-E6A60661C77F}" type="slidenum">
              <a:rPr lang="en-US" altLang="zh-TW" smtClean="0">
                <a:solidFill>
                  <a:srgbClr val="000000"/>
                </a:solidFill>
              </a:rPr>
              <a:pPr>
                <a:defRPr/>
              </a:pPr>
              <a:t>17</a:t>
            </a:fld>
            <a:endParaRPr lang="en-US" altLang="zh-TW">
              <a:solidFill>
                <a:srgbClr val="000000"/>
              </a:solidFill>
            </a:endParaRPr>
          </a:p>
        </p:txBody>
      </p:sp>
      <p:pic>
        <p:nvPicPr>
          <p:cNvPr id="7" name="圖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0318" y="2511854"/>
            <a:ext cx="8991600" cy="2333625"/>
          </a:xfrm>
          <a:prstGeom prst="rect">
            <a:avLst/>
          </a:prstGeom>
        </p:spPr>
      </p:pic>
    </p:spTree>
    <p:extLst>
      <p:ext uri="{BB962C8B-B14F-4D97-AF65-F5344CB8AC3E}">
        <p14:creationId xmlns:p14="http://schemas.microsoft.com/office/powerpoint/2010/main" val="36685705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Evaluation</a:t>
            </a:r>
            <a:endParaRPr lang="zh-TW" altLang="en-US" b="1"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2286000" y="1232757"/>
            <a:ext cx="7696200" cy="4530725"/>
          </a:xfrm>
        </p:spPr>
        <p:txBody>
          <a:bodyPr/>
          <a:lstStyle/>
          <a:p>
            <a:r>
              <a:rPr lang="en-US" altLang="zh-TW" dirty="0"/>
              <a:t>FAST</a:t>
            </a:r>
            <a:r>
              <a:rPr lang="zh-TW" altLang="en-US" dirty="0"/>
              <a:t> </a:t>
            </a:r>
            <a:r>
              <a:rPr lang="en-US" altLang="zh-TW" dirty="0"/>
              <a:t>decoding in Hardware</a:t>
            </a:r>
          </a:p>
        </p:txBody>
      </p:sp>
      <p:sp>
        <p:nvSpPr>
          <p:cNvPr id="4" name="頁尾版面配置區 3"/>
          <p:cNvSpPr>
            <a:spLocks noGrp="1"/>
          </p:cNvSpPr>
          <p:nvPr>
            <p:ph type="ftr" sz="quarter" idx="11"/>
          </p:nvPr>
        </p:nvSpPr>
        <p:spPr/>
        <p:txBody>
          <a:bodyPr/>
          <a:lstStyle/>
          <a:p>
            <a:pPr>
              <a:defRPr/>
            </a:pPr>
            <a:r>
              <a:rPr lang="en-US" altLang="zh-TW">
                <a:solidFill>
                  <a:srgbClr val="000000"/>
                </a:solidFill>
              </a:rPr>
              <a:t>National Cheng Kung University CSIE Computer &amp; Internet Architecture Lab </a:t>
            </a:r>
          </a:p>
        </p:txBody>
      </p:sp>
      <p:sp>
        <p:nvSpPr>
          <p:cNvPr id="5" name="投影片編號版面配置區 4"/>
          <p:cNvSpPr>
            <a:spLocks noGrp="1"/>
          </p:cNvSpPr>
          <p:nvPr>
            <p:ph type="sldNum" sz="quarter" idx="12"/>
          </p:nvPr>
        </p:nvSpPr>
        <p:spPr/>
        <p:txBody>
          <a:bodyPr/>
          <a:lstStyle/>
          <a:p>
            <a:pPr>
              <a:defRPr/>
            </a:pPr>
            <a:fld id="{D82417B9-C3C6-45E8-B121-E6A60661C77F}" type="slidenum">
              <a:rPr lang="en-US" altLang="zh-TW" smtClean="0">
                <a:solidFill>
                  <a:srgbClr val="000000"/>
                </a:solidFill>
              </a:rPr>
              <a:pPr>
                <a:defRPr/>
              </a:pPr>
              <a:t>18</a:t>
            </a:fld>
            <a:endParaRPr lang="en-US" altLang="zh-TW">
              <a:solidFill>
                <a:srgbClr val="000000"/>
              </a:solidFill>
            </a:endParaRPr>
          </a:p>
        </p:txBody>
      </p:sp>
      <p:pic>
        <p:nvPicPr>
          <p:cNvPr id="7" name="圖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22537" y="2491583"/>
            <a:ext cx="7248525" cy="2419350"/>
          </a:xfrm>
          <a:prstGeom prst="rect">
            <a:avLst/>
          </a:prstGeom>
        </p:spPr>
      </p:pic>
    </p:spTree>
    <p:extLst>
      <p:ext uri="{BB962C8B-B14F-4D97-AF65-F5344CB8AC3E}">
        <p14:creationId xmlns:p14="http://schemas.microsoft.com/office/powerpoint/2010/main" val="39154886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Evaluation</a:t>
            </a:r>
            <a:endParaRPr lang="zh-TW" altLang="en-US" b="1"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2286000" y="1232757"/>
            <a:ext cx="7696200" cy="4530725"/>
          </a:xfrm>
        </p:spPr>
        <p:txBody>
          <a:bodyPr/>
          <a:lstStyle/>
          <a:p>
            <a:r>
              <a:rPr lang="en-US" altLang="zh-TW" dirty="0"/>
              <a:t>FAST</a:t>
            </a:r>
            <a:r>
              <a:rPr lang="zh-TW" altLang="en-US" dirty="0"/>
              <a:t> </a:t>
            </a:r>
            <a:r>
              <a:rPr lang="en-US" altLang="zh-TW" dirty="0"/>
              <a:t>decoding in Hardware</a:t>
            </a:r>
          </a:p>
        </p:txBody>
      </p:sp>
      <p:sp>
        <p:nvSpPr>
          <p:cNvPr id="4" name="頁尾版面配置區 3"/>
          <p:cNvSpPr>
            <a:spLocks noGrp="1"/>
          </p:cNvSpPr>
          <p:nvPr>
            <p:ph type="ftr" sz="quarter" idx="11"/>
          </p:nvPr>
        </p:nvSpPr>
        <p:spPr/>
        <p:txBody>
          <a:bodyPr/>
          <a:lstStyle/>
          <a:p>
            <a:pPr>
              <a:defRPr/>
            </a:pPr>
            <a:r>
              <a:rPr lang="en-US" altLang="zh-TW">
                <a:solidFill>
                  <a:srgbClr val="000000"/>
                </a:solidFill>
              </a:rPr>
              <a:t>National Cheng Kung University CSIE Computer &amp; Internet Architecture Lab </a:t>
            </a:r>
          </a:p>
        </p:txBody>
      </p:sp>
      <p:sp>
        <p:nvSpPr>
          <p:cNvPr id="5" name="投影片編號版面配置區 4"/>
          <p:cNvSpPr>
            <a:spLocks noGrp="1"/>
          </p:cNvSpPr>
          <p:nvPr>
            <p:ph type="sldNum" sz="quarter" idx="12"/>
          </p:nvPr>
        </p:nvSpPr>
        <p:spPr/>
        <p:txBody>
          <a:bodyPr/>
          <a:lstStyle/>
          <a:p>
            <a:pPr>
              <a:defRPr/>
            </a:pPr>
            <a:fld id="{D82417B9-C3C6-45E8-B121-E6A60661C77F}" type="slidenum">
              <a:rPr lang="en-US" altLang="zh-TW" smtClean="0">
                <a:solidFill>
                  <a:srgbClr val="000000"/>
                </a:solidFill>
              </a:rPr>
              <a:pPr>
                <a:defRPr/>
              </a:pPr>
              <a:t>19</a:t>
            </a:fld>
            <a:endParaRPr lang="en-US" altLang="zh-TW">
              <a:solidFill>
                <a:srgbClr val="000000"/>
              </a:solidFill>
            </a:endParaRPr>
          </a:p>
        </p:txBody>
      </p:sp>
      <p:pic>
        <p:nvPicPr>
          <p:cNvPr id="7" name="圖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0" y="2534444"/>
            <a:ext cx="7600950" cy="2381250"/>
          </a:xfrm>
          <a:prstGeom prst="rect">
            <a:avLst/>
          </a:prstGeom>
        </p:spPr>
      </p:pic>
    </p:spTree>
    <p:extLst>
      <p:ext uri="{BB962C8B-B14F-4D97-AF65-F5344CB8AC3E}">
        <p14:creationId xmlns:p14="http://schemas.microsoft.com/office/powerpoint/2010/main" val="13353812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zh-TW" b="1" dirty="0">
                <a:latin typeface="Times New Roman" panose="02020603050405020304" pitchFamily="18" charset="0"/>
                <a:cs typeface="Times New Roman" panose="02020603050405020304" pitchFamily="18" charset="0"/>
              </a:rPr>
              <a:t>Outline</a:t>
            </a:r>
          </a:p>
        </p:txBody>
      </p:sp>
      <p:sp>
        <p:nvSpPr>
          <p:cNvPr id="4099" name="Rectangle 3"/>
          <p:cNvSpPr>
            <a:spLocks noGrp="1" noChangeArrowheads="1"/>
          </p:cNvSpPr>
          <p:nvPr>
            <p:ph type="body" idx="1"/>
          </p:nvPr>
        </p:nvSpPr>
        <p:spPr>
          <a:xfrm>
            <a:off x="2150268" y="2033587"/>
            <a:ext cx="7993063" cy="4824413"/>
          </a:xfrm>
        </p:spPr>
        <p:txBody>
          <a:bodyPr/>
          <a:lstStyle/>
          <a:p>
            <a:pPr eaLnBrk="1" hangingPunct="1"/>
            <a:r>
              <a:rPr lang="en-US" altLang="zh-TW" sz="2800" b="1" dirty="0">
                <a:solidFill>
                  <a:srgbClr val="FF0000"/>
                </a:solidFill>
              </a:rPr>
              <a:t>Introduction</a:t>
            </a:r>
          </a:p>
          <a:p>
            <a:pPr eaLnBrk="1" hangingPunct="1"/>
            <a:r>
              <a:rPr lang="en-US" altLang="zh-TW" sz="2800" b="1" dirty="0"/>
              <a:t>Background</a:t>
            </a:r>
          </a:p>
          <a:p>
            <a:pPr eaLnBrk="1" hangingPunct="1"/>
            <a:r>
              <a:rPr lang="en-US" altLang="zh-TW" sz="2800" b="1" dirty="0"/>
              <a:t>Related work</a:t>
            </a:r>
          </a:p>
          <a:p>
            <a:pPr eaLnBrk="1" hangingPunct="1"/>
            <a:r>
              <a:rPr lang="en-US" altLang="zh-TW" sz="2800" b="1" dirty="0"/>
              <a:t>Implementation</a:t>
            </a:r>
          </a:p>
          <a:p>
            <a:pPr eaLnBrk="1" hangingPunct="1"/>
            <a:r>
              <a:rPr lang="en-US" altLang="zh-TW" sz="2800" b="1" dirty="0"/>
              <a:t>Experimental Results</a:t>
            </a:r>
          </a:p>
        </p:txBody>
      </p:sp>
      <p:sp>
        <p:nvSpPr>
          <p:cNvPr id="4100" name="投影片編號版面配置區 5"/>
          <p:cNvSpPr>
            <a:spLocks noGrp="1"/>
          </p:cNvSpPr>
          <p:nvPr>
            <p:ph type="sldNum" sz="quarter" idx="12"/>
          </p:nvPr>
        </p:nvSpPr>
        <p:spPr>
          <a:noFill/>
        </p:spPr>
        <p:txBody>
          <a:bodyPr/>
          <a:lstStyle/>
          <a:p>
            <a:fld id="{F6E738D7-636D-4752-9528-6001F6DF99EB}" type="slidenum">
              <a:rPr lang="en-US" altLang="zh-TW" smtClean="0">
                <a:ea typeface="新細明體" charset="-120"/>
              </a:rPr>
              <a:pPr/>
              <a:t>2</a:t>
            </a:fld>
            <a:endParaRPr lang="en-US" altLang="zh-TW">
              <a:ea typeface="新細明體" charset="-120"/>
            </a:endParaRPr>
          </a:p>
        </p:txBody>
      </p:sp>
      <p:sp>
        <p:nvSpPr>
          <p:cNvPr id="4101" name="頁尾版面配置區 6"/>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Tree>
    <p:extLst>
      <p:ext uri="{BB962C8B-B14F-4D97-AF65-F5344CB8AC3E}">
        <p14:creationId xmlns:p14="http://schemas.microsoft.com/office/powerpoint/2010/main" val="1547479650"/>
      </p:ext>
    </p:extLst>
  </p:cSld>
  <p:clrMapOvr>
    <a:masterClrMapping/>
  </p:clrMapOvr>
  <p:transition advTm="4665"/>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Introduction</a:t>
            </a:r>
            <a:endParaRPr lang="zh-TW" altLang="en-US" b="1" dirty="0">
              <a:latin typeface="Times New Roman" panose="02020603050405020304" pitchFamily="18" charset="0"/>
              <a:cs typeface="Times New Roman" panose="02020603050405020304" pitchFamily="18" charset="0"/>
            </a:endParaRPr>
          </a:p>
        </p:txBody>
      </p:sp>
      <p:sp>
        <p:nvSpPr>
          <p:cNvPr id="5123" name="內容版面配置區 2"/>
          <p:cNvSpPr>
            <a:spLocks noGrp="1"/>
          </p:cNvSpPr>
          <p:nvPr>
            <p:ph idx="1"/>
          </p:nvPr>
        </p:nvSpPr>
        <p:spPr/>
        <p:txBody>
          <a:bodyPr/>
          <a:lstStyle/>
          <a:p>
            <a:r>
              <a:rPr lang="en-US" altLang="zh-TW" sz="2800" b="1" dirty="0" smtClean="0"/>
              <a:t>Code Reuse</a:t>
            </a:r>
          </a:p>
          <a:p>
            <a:r>
              <a:rPr lang="en-US" altLang="zh-TW" sz="2800" b="1" dirty="0" smtClean="0"/>
              <a:t>Xilinx and Altera IP stack</a:t>
            </a:r>
            <a:endParaRPr lang="en-US" altLang="zh-TW" sz="2800" b="1" dirty="0"/>
          </a:p>
          <a:p>
            <a:pPr>
              <a:buFont typeface="Arial" panose="020B0604020202020204" pitchFamily="34" charset="0"/>
              <a:buChar char="•"/>
            </a:pPr>
            <a:r>
              <a:rPr lang="en-US" altLang="zh-TW" dirty="0"/>
              <a:t>Sub-millisecond round-trip execution times trading</a:t>
            </a:r>
          </a:p>
          <a:p>
            <a:pPr marL="0" indent="0">
              <a:buNone/>
            </a:pPr>
            <a:endParaRPr lang="en-US" altLang="zh-TW" dirty="0"/>
          </a:p>
          <a:p>
            <a:pPr>
              <a:buFont typeface="Arial" panose="020B0604020202020204" pitchFamily="34" charset="0"/>
              <a:buChar char="•"/>
            </a:pPr>
            <a:r>
              <a:rPr lang="en-US" altLang="zh-TW" dirty="0"/>
              <a:t>Without holding any </a:t>
            </a:r>
            <a:r>
              <a:rPr lang="en-US" altLang="zh-TW" dirty="0" err="1"/>
              <a:t>significants</a:t>
            </a:r>
            <a:r>
              <a:rPr lang="en-US" altLang="zh-TW" dirty="0"/>
              <a:t> position end of day</a:t>
            </a:r>
          </a:p>
          <a:p>
            <a:pPr marL="0" indent="0">
              <a:buNone/>
            </a:pPr>
            <a:endParaRPr lang="en-US" altLang="zh-TW" dirty="0"/>
          </a:p>
          <a:p>
            <a:pPr>
              <a:buFont typeface="Arial" panose="020B0604020202020204" pitchFamily="34" charset="0"/>
              <a:buChar char="•"/>
            </a:pPr>
            <a:r>
              <a:rPr lang="en-US" altLang="zh-TW" dirty="0"/>
              <a:t>Trader holds stock for only 22 seconds in average</a:t>
            </a:r>
          </a:p>
          <a:p>
            <a:pPr marL="0" indent="0">
              <a:buNone/>
            </a:pPr>
            <a:endParaRPr lang="en-US" altLang="zh-TW" dirty="0"/>
          </a:p>
          <a:p>
            <a:pPr>
              <a:buFont typeface="Arial" panose="020B0604020202020204" pitchFamily="34" charset="0"/>
              <a:buChar char="•"/>
            </a:pPr>
            <a:r>
              <a:rPr lang="en-US" altLang="zh-TW" dirty="0"/>
              <a:t> High volatility and large bid-ask spreads can be</a:t>
            </a:r>
            <a:endParaRPr lang="zh-TW" altLang="zh-TW" dirty="0"/>
          </a:p>
          <a:p>
            <a:pPr marL="0" indent="0">
              <a:buNone/>
            </a:pPr>
            <a:r>
              <a:rPr lang="en-US" altLang="zh-TW" dirty="0"/>
              <a:t>     turned into profits for the HFT(Arbitrage    </a:t>
            </a:r>
          </a:p>
          <a:p>
            <a:pPr marL="0" indent="0">
              <a:buNone/>
            </a:pPr>
            <a:r>
              <a:rPr lang="en-US" altLang="zh-TW" dirty="0"/>
              <a:t>     strategies)</a:t>
            </a:r>
          </a:p>
          <a:p>
            <a:pPr>
              <a:buFont typeface="Arial" panose="020B0604020202020204" pitchFamily="34" charset="0"/>
              <a:buChar char="•"/>
            </a:pPr>
            <a:endParaRPr lang="en-US" altLang="zh-TW" sz="6600" b="1" dirty="0"/>
          </a:p>
        </p:txBody>
      </p:sp>
      <p:sp>
        <p:nvSpPr>
          <p:cNvPr id="5124" name="頁尾版面配置區 3"/>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3</a:t>
            </a:fld>
            <a:endParaRPr lang="en-US" altLang="zh-TW">
              <a:ea typeface="新細明體" charset="-120"/>
            </a:endParaRPr>
          </a:p>
        </p:txBody>
      </p:sp>
    </p:spTree>
    <p:extLst>
      <p:ext uri="{BB962C8B-B14F-4D97-AF65-F5344CB8AC3E}">
        <p14:creationId xmlns:p14="http://schemas.microsoft.com/office/powerpoint/2010/main" val="633849401"/>
      </p:ext>
    </p:extLst>
  </p:cSld>
  <p:clrMapOvr>
    <a:masterClrMapping/>
  </p:clrMapOvr>
  <p:transition advTm="26287"/>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zh-TW" b="1" dirty="0">
                <a:latin typeface="Times New Roman" panose="02020603050405020304" pitchFamily="18" charset="0"/>
                <a:cs typeface="Times New Roman" panose="02020603050405020304" pitchFamily="18" charset="0"/>
              </a:rPr>
              <a:t>Outline</a:t>
            </a:r>
          </a:p>
        </p:txBody>
      </p:sp>
      <p:sp>
        <p:nvSpPr>
          <p:cNvPr id="4099" name="Rectangle 3"/>
          <p:cNvSpPr>
            <a:spLocks noGrp="1" noChangeArrowheads="1"/>
          </p:cNvSpPr>
          <p:nvPr>
            <p:ph type="body" idx="1"/>
          </p:nvPr>
        </p:nvSpPr>
        <p:spPr>
          <a:xfrm>
            <a:off x="2150268" y="1646012"/>
            <a:ext cx="7993063" cy="4824413"/>
          </a:xfrm>
        </p:spPr>
        <p:txBody>
          <a:bodyPr/>
          <a:lstStyle/>
          <a:p>
            <a:pPr eaLnBrk="1" hangingPunct="1"/>
            <a:r>
              <a:rPr lang="en-US" altLang="zh-TW" sz="2800" b="1" dirty="0"/>
              <a:t>Introduction</a:t>
            </a:r>
          </a:p>
          <a:p>
            <a:pPr eaLnBrk="1" hangingPunct="1"/>
            <a:r>
              <a:rPr lang="en-US" altLang="zh-TW" sz="2800" b="1" dirty="0">
                <a:solidFill>
                  <a:srgbClr val="FF0000"/>
                </a:solidFill>
              </a:rPr>
              <a:t>Background</a:t>
            </a:r>
          </a:p>
          <a:p>
            <a:pPr eaLnBrk="1" hangingPunct="1"/>
            <a:r>
              <a:rPr lang="en-US" altLang="zh-TW" sz="2800" b="1" dirty="0"/>
              <a:t>Related work</a:t>
            </a:r>
          </a:p>
          <a:p>
            <a:pPr eaLnBrk="1" hangingPunct="1"/>
            <a:r>
              <a:rPr lang="en-US" altLang="zh-TW" sz="2800" b="1" dirty="0"/>
              <a:t>Implementation</a:t>
            </a:r>
          </a:p>
          <a:p>
            <a:pPr eaLnBrk="1" hangingPunct="1"/>
            <a:r>
              <a:rPr lang="en-US" altLang="zh-TW" sz="2800" b="1" dirty="0"/>
              <a:t>Experimental Results</a:t>
            </a:r>
          </a:p>
        </p:txBody>
      </p:sp>
      <p:sp>
        <p:nvSpPr>
          <p:cNvPr id="4100" name="投影片編號版面配置區 5"/>
          <p:cNvSpPr>
            <a:spLocks noGrp="1"/>
          </p:cNvSpPr>
          <p:nvPr>
            <p:ph type="sldNum" sz="quarter" idx="12"/>
          </p:nvPr>
        </p:nvSpPr>
        <p:spPr>
          <a:noFill/>
        </p:spPr>
        <p:txBody>
          <a:bodyPr/>
          <a:lstStyle/>
          <a:p>
            <a:fld id="{F6E738D7-636D-4752-9528-6001F6DF99EB}" type="slidenum">
              <a:rPr lang="en-US" altLang="zh-TW" smtClean="0">
                <a:ea typeface="新細明體" charset="-120"/>
              </a:rPr>
              <a:pPr/>
              <a:t>4</a:t>
            </a:fld>
            <a:endParaRPr lang="en-US" altLang="zh-TW">
              <a:ea typeface="新細明體" charset="-120"/>
            </a:endParaRPr>
          </a:p>
        </p:txBody>
      </p:sp>
      <p:sp>
        <p:nvSpPr>
          <p:cNvPr id="4101" name="頁尾版面配置區 6"/>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Tree>
    <p:extLst>
      <p:ext uri="{BB962C8B-B14F-4D97-AF65-F5344CB8AC3E}">
        <p14:creationId xmlns:p14="http://schemas.microsoft.com/office/powerpoint/2010/main" val="970840487"/>
      </p:ext>
    </p:extLst>
  </p:cSld>
  <p:clrMapOvr>
    <a:masterClrMapping/>
  </p:clrMapOvr>
  <p:transition advTm="4665"/>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Background</a:t>
            </a:r>
            <a:endParaRPr lang="zh-TW" altLang="en-US" b="1" dirty="0">
              <a:latin typeface="Times New Roman" panose="02020603050405020304" pitchFamily="18" charset="0"/>
              <a:cs typeface="Times New Roman" panose="02020603050405020304" pitchFamily="18" charset="0"/>
            </a:endParaRPr>
          </a:p>
        </p:txBody>
      </p:sp>
      <p:sp>
        <p:nvSpPr>
          <p:cNvPr id="5123" name="內容版面配置區 2"/>
          <p:cNvSpPr>
            <a:spLocks noGrp="1"/>
          </p:cNvSpPr>
          <p:nvPr>
            <p:ph idx="1"/>
          </p:nvPr>
        </p:nvSpPr>
        <p:spPr/>
        <p:txBody>
          <a:bodyPr/>
          <a:lstStyle/>
          <a:p>
            <a:r>
              <a:rPr lang="en-US" altLang="zh-TW" sz="2800" b="1" dirty="0" err="1" smtClean="0"/>
              <a:t>NetFPGA</a:t>
            </a:r>
            <a:r>
              <a:rPr lang="en-US" altLang="zh-TW" sz="2800" b="1" dirty="0"/>
              <a:t> </a:t>
            </a:r>
            <a:r>
              <a:rPr lang="en-US" altLang="zh-TW" sz="2800" b="1" dirty="0" smtClean="0"/>
              <a:t>1G(1</a:t>
            </a:r>
            <a:r>
              <a:rPr lang="en-US" altLang="zh-TW" sz="2800" b="1" baseline="30000" dirty="0" smtClean="0"/>
              <a:t>st</a:t>
            </a:r>
            <a:r>
              <a:rPr lang="en-US" altLang="zh-TW" sz="2800" b="1" dirty="0" smtClean="0"/>
              <a:t> Generation)</a:t>
            </a:r>
          </a:p>
          <a:p>
            <a:pPr>
              <a:buFont typeface="Arial" panose="020B0604020202020204" pitchFamily="34" charset="0"/>
              <a:buChar char="•"/>
            </a:pPr>
            <a:r>
              <a:rPr lang="en-US" altLang="zh-TW" sz="2800" b="1" dirty="0" smtClean="0"/>
              <a:t>PCI </a:t>
            </a:r>
          </a:p>
          <a:p>
            <a:pPr>
              <a:buFont typeface="Arial" panose="020B0604020202020204" pitchFamily="34" charset="0"/>
              <a:buChar char="•"/>
            </a:pPr>
            <a:r>
              <a:rPr lang="en-US" altLang="zh-TW" sz="2800" b="1" dirty="0" smtClean="0"/>
              <a:t>Xilinx </a:t>
            </a:r>
            <a:r>
              <a:rPr lang="en-US" altLang="zh-TW" sz="2800" b="1" dirty="0" err="1" smtClean="0"/>
              <a:t>Virtex</a:t>
            </a:r>
            <a:r>
              <a:rPr lang="en-US" altLang="zh-TW" sz="2800" b="1" dirty="0" smtClean="0"/>
              <a:t>-II </a:t>
            </a:r>
          </a:p>
          <a:p>
            <a:pPr>
              <a:buFont typeface="Arial" panose="020B0604020202020204" pitchFamily="34" charset="0"/>
              <a:buChar char="•"/>
            </a:pPr>
            <a:r>
              <a:rPr lang="en-US" altLang="zh-TW" sz="2800" b="1" dirty="0" smtClean="0"/>
              <a:t>Clock = 125MHz</a:t>
            </a:r>
          </a:p>
          <a:p>
            <a:pPr>
              <a:buFont typeface="Arial" panose="020B0604020202020204" pitchFamily="34" charset="0"/>
              <a:buChar char="•"/>
            </a:pPr>
            <a:r>
              <a:rPr lang="en-US" altLang="zh-TW" sz="2800" b="1" dirty="0" smtClean="0"/>
              <a:t>PCI interface managed by Xilinx Spartan II FPGA</a:t>
            </a:r>
          </a:p>
          <a:p>
            <a:pPr>
              <a:buFont typeface="Arial" panose="020B0604020202020204" pitchFamily="34" charset="0"/>
              <a:buChar char="•"/>
            </a:pPr>
            <a:r>
              <a:rPr lang="en-US" altLang="zh-TW" sz="2800" b="1" dirty="0"/>
              <a:t>4</a:t>
            </a:r>
            <a:r>
              <a:rPr lang="en-US" altLang="zh-TW" sz="2800" b="1" dirty="0" smtClean="0"/>
              <a:t> Gigabit Ethernet Ports </a:t>
            </a:r>
          </a:p>
          <a:p>
            <a:pPr>
              <a:buFont typeface="Arial" panose="020B0604020202020204" pitchFamily="34" charset="0"/>
              <a:buChar char="•"/>
            </a:pPr>
            <a:r>
              <a:rPr lang="en-US" altLang="zh-TW" sz="2800" b="1" dirty="0" smtClean="0"/>
              <a:t>4.5 MB SRAM / 64MB DRAM</a:t>
            </a:r>
          </a:p>
          <a:p>
            <a:pPr marL="0" indent="0">
              <a:buNone/>
            </a:pPr>
            <a:endParaRPr lang="en-US" altLang="zh-TW" sz="2800" b="1" dirty="0"/>
          </a:p>
          <a:p>
            <a:pPr marL="0" indent="0">
              <a:buNone/>
            </a:pPr>
            <a:endParaRPr lang="en-US" altLang="zh-TW" sz="2800" b="1" dirty="0"/>
          </a:p>
          <a:p>
            <a:pPr>
              <a:buFont typeface="Arial" panose="020B0604020202020204" pitchFamily="34" charset="0"/>
              <a:buChar char="•"/>
            </a:pPr>
            <a:endParaRPr lang="en-US" altLang="zh-TW" sz="6600" b="1" dirty="0"/>
          </a:p>
        </p:txBody>
      </p:sp>
      <p:sp>
        <p:nvSpPr>
          <p:cNvPr id="5124" name="頁尾版面配置區 3"/>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5</a:t>
            </a:fld>
            <a:endParaRPr lang="en-US" altLang="zh-TW">
              <a:ea typeface="新細明體" charset="-120"/>
            </a:endParaRPr>
          </a:p>
        </p:txBody>
      </p:sp>
    </p:spTree>
    <p:extLst>
      <p:ext uri="{BB962C8B-B14F-4D97-AF65-F5344CB8AC3E}">
        <p14:creationId xmlns:p14="http://schemas.microsoft.com/office/powerpoint/2010/main" val="3348600410"/>
      </p:ext>
    </p:extLst>
  </p:cSld>
  <p:clrMapOvr>
    <a:masterClrMapping/>
  </p:clrMapOvr>
  <p:transition advTm="26287"/>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Background</a:t>
            </a:r>
            <a:endParaRPr lang="zh-TW" altLang="en-US" b="1" dirty="0">
              <a:latin typeface="Times New Roman" panose="02020603050405020304" pitchFamily="18" charset="0"/>
              <a:cs typeface="Times New Roman" panose="02020603050405020304" pitchFamily="18" charset="0"/>
            </a:endParaRPr>
          </a:p>
        </p:txBody>
      </p:sp>
      <p:sp>
        <p:nvSpPr>
          <p:cNvPr id="5123" name="內容版面配置區 2"/>
          <p:cNvSpPr>
            <a:spLocks noGrp="1"/>
          </p:cNvSpPr>
          <p:nvPr>
            <p:ph idx="1"/>
          </p:nvPr>
        </p:nvSpPr>
        <p:spPr/>
        <p:txBody>
          <a:bodyPr/>
          <a:lstStyle/>
          <a:p>
            <a:r>
              <a:rPr lang="en-US" altLang="zh-TW" sz="2800" b="1" dirty="0" err="1" smtClean="0"/>
              <a:t>NetFPGA</a:t>
            </a:r>
            <a:r>
              <a:rPr lang="en-US" altLang="zh-TW" sz="2800" b="1" dirty="0"/>
              <a:t> </a:t>
            </a:r>
            <a:r>
              <a:rPr lang="en-US" altLang="zh-TW" sz="2800" b="1" dirty="0" smtClean="0"/>
              <a:t>1G(1</a:t>
            </a:r>
            <a:r>
              <a:rPr lang="en-US" altLang="zh-TW" sz="2800" b="1" baseline="30000" dirty="0" smtClean="0"/>
              <a:t>st</a:t>
            </a:r>
            <a:r>
              <a:rPr lang="en-US" altLang="zh-TW" sz="2800" b="1" dirty="0" smtClean="0"/>
              <a:t> Generation)</a:t>
            </a:r>
          </a:p>
          <a:p>
            <a:pPr>
              <a:buFont typeface="Arial" panose="020B0604020202020204" pitchFamily="34" charset="0"/>
              <a:buChar char="•"/>
            </a:pPr>
            <a:r>
              <a:rPr lang="en-US" altLang="zh-TW" sz="2800" b="1" dirty="0" smtClean="0"/>
              <a:t>The reference pipeline is partitioned into two </a:t>
            </a:r>
            <a:r>
              <a:rPr lang="en-US" altLang="zh-TW" sz="2800" b="1" dirty="0" smtClean="0"/>
              <a:t>planes:</a:t>
            </a:r>
          </a:p>
          <a:p>
            <a:pPr marL="0" indent="0">
              <a:buNone/>
            </a:pPr>
            <a:r>
              <a:rPr lang="en-US" altLang="zh-TW" sz="2800" b="1" dirty="0" smtClean="0"/>
              <a:t>    Control plane and Data plane</a:t>
            </a:r>
            <a:endParaRPr lang="en-US" altLang="zh-TW" sz="2800" b="1" dirty="0"/>
          </a:p>
          <a:p>
            <a:pPr>
              <a:buFont typeface="Arial" panose="020B0604020202020204" pitchFamily="34" charset="0"/>
              <a:buChar char="•"/>
            </a:pPr>
            <a:r>
              <a:rPr lang="en-US" altLang="zh-TW" sz="2800" b="1" dirty="0" smtClean="0"/>
              <a:t>Control </a:t>
            </a:r>
            <a:r>
              <a:rPr lang="en-US" altLang="zh-TW" sz="2800" b="1" dirty="0" smtClean="0"/>
              <a:t>plane and Data </a:t>
            </a:r>
            <a:r>
              <a:rPr lang="en-US" altLang="zh-TW" sz="2800" b="1" dirty="0" smtClean="0"/>
              <a:t>plane</a:t>
            </a:r>
          </a:p>
          <a:p>
            <a:pPr marL="0" indent="0">
              <a:buNone/>
            </a:pPr>
            <a:endParaRPr lang="en-US" altLang="zh-TW" sz="2800" b="1" dirty="0" smtClean="0"/>
          </a:p>
          <a:p>
            <a:pPr marL="0" indent="0">
              <a:buNone/>
            </a:pPr>
            <a:endParaRPr lang="en-US" altLang="zh-TW" sz="2800" b="1" dirty="0"/>
          </a:p>
          <a:p>
            <a:pPr marL="0" indent="0">
              <a:buNone/>
            </a:pPr>
            <a:endParaRPr lang="en-US" altLang="zh-TW" sz="2800" b="1" dirty="0"/>
          </a:p>
          <a:p>
            <a:pPr>
              <a:buFont typeface="Arial" panose="020B0604020202020204" pitchFamily="34" charset="0"/>
              <a:buChar char="•"/>
            </a:pPr>
            <a:endParaRPr lang="en-US" altLang="zh-TW" sz="6600" b="1" dirty="0"/>
          </a:p>
        </p:txBody>
      </p:sp>
      <p:sp>
        <p:nvSpPr>
          <p:cNvPr id="5124" name="頁尾版面配置區 3"/>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6</a:t>
            </a:fld>
            <a:endParaRPr lang="en-US" altLang="zh-TW">
              <a:ea typeface="新細明體" charset="-120"/>
            </a:endParaRPr>
          </a:p>
        </p:txBody>
      </p:sp>
      <p:pic>
        <p:nvPicPr>
          <p:cNvPr id="6" name="圖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4519" y="2436374"/>
            <a:ext cx="4793395" cy="3764606"/>
          </a:xfrm>
          <a:prstGeom prst="rect">
            <a:avLst/>
          </a:prstGeom>
        </p:spPr>
      </p:pic>
    </p:spTree>
    <p:extLst>
      <p:ext uri="{BB962C8B-B14F-4D97-AF65-F5344CB8AC3E}">
        <p14:creationId xmlns:p14="http://schemas.microsoft.com/office/powerpoint/2010/main" val="32341409"/>
      </p:ext>
    </p:extLst>
  </p:cSld>
  <p:clrMapOvr>
    <a:masterClrMapping/>
  </p:clrMapOvr>
  <p:transition advTm="26287"/>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Background</a:t>
            </a:r>
            <a:endParaRPr lang="zh-TW" altLang="en-US" b="1" dirty="0">
              <a:latin typeface="Times New Roman" panose="02020603050405020304" pitchFamily="18" charset="0"/>
              <a:cs typeface="Times New Roman" panose="02020603050405020304" pitchFamily="18" charset="0"/>
            </a:endParaRPr>
          </a:p>
        </p:txBody>
      </p:sp>
      <p:sp>
        <p:nvSpPr>
          <p:cNvPr id="5123" name="內容版面配置區 2"/>
          <p:cNvSpPr>
            <a:spLocks noGrp="1"/>
          </p:cNvSpPr>
          <p:nvPr>
            <p:ph idx="1"/>
          </p:nvPr>
        </p:nvSpPr>
        <p:spPr/>
        <p:txBody>
          <a:bodyPr/>
          <a:lstStyle/>
          <a:p>
            <a:r>
              <a:rPr lang="en-US" altLang="zh-TW" sz="2800" b="1" dirty="0" err="1" smtClean="0"/>
              <a:t>NetFPGA</a:t>
            </a:r>
            <a:r>
              <a:rPr lang="en-US" altLang="zh-TW" sz="2800" b="1" dirty="0" smtClean="0"/>
              <a:t>(1</a:t>
            </a:r>
            <a:r>
              <a:rPr lang="en-US" altLang="zh-TW" sz="2800" b="1" baseline="30000" dirty="0" smtClean="0"/>
              <a:t>st</a:t>
            </a:r>
            <a:r>
              <a:rPr lang="en-US" altLang="zh-TW" sz="2800" b="1" dirty="0" smtClean="0"/>
              <a:t> </a:t>
            </a:r>
            <a:r>
              <a:rPr lang="en-US" altLang="zh-TW" sz="2800" b="1" dirty="0" smtClean="0"/>
              <a:t>Generation)</a:t>
            </a:r>
            <a:endParaRPr lang="en-US" altLang="zh-TW" sz="2800" b="1" dirty="0"/>
          </a:p>
          <a:p>
            <a:pPr>
              <a:buFont typeface="Arial" panose="020B0604020202020204" pitchFamily="34" charset="0"/>
              <a:buChar char="•"/>
            </a:pPr>
            <a:endParaRPr lang="en-US" altLang="zh-TW" sz="6600" b="1" dirty="0"/>
          </a:p>
        </p:txBody>
      </p:sp>
      <p:sp>
        <p:nvSpPr>
          <p:cNvPr id="5124" name="頁尾版面配置區 3"/>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7</a:t>
            </a:fld>
            <a:endParaRPr lang="en-US" altLang="zh-TW">
              <a:ea typeface="新細明體" charset="-120"/>
            </a:endParaRPr>
          </a:p>
        </p:txBody>
      </p:sp>
      <p:pic>
        <p:nvPicPr>
          <p:cNvPr id="2" name="圖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0952" y="2070630"/>
            <a:ext cx="4793395" cy="3764606"/>
          </a:xfrm>
          <a:prstGeom prst="rect">
            <a:avLst/>
          </a:prstGeom>
        </p:spPr>
      </p:pic>
    </p:spTree>
    <p:extLst>
      <p:ext uri="{BB962C8B-B14F-4D97-AF65-F5344CB8AC3E}">
        <p14:creationId xmlns:p14="http://schemas.microsoft.com/office/powerpoint/2010/main" val="145095366"/>
      </p:ext>
    </p:extLst>
  </p:cSld>
  <p:clrMapOvr>
    <a:masterClrMapping/>
  </p:clrMapOvr>
  <p:transition advTm="26287"/>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Background</a:t>
            </a:r>
            <a:endParaRPr lang="zh-TW" altLang="en-US" b="1" dirty="0">
              <a:latin typeface="Times New Roman" panose="02020603050405020304" pitchFamily="18" charset="0"/>
              <a:cs typeface="Times New Roman" panose="02020603050405020304" pitchFamily="18" charset="0"/>
            </a:endParaRPr>
          </a:p>
        </p:txBody>
      </p:sp>
      <p:sp>
        <p:nvSpPr>
          <p:cNvPr id="5123" name="內容版面配置區 2"/>
          <p:cNvSpPr>
            <a:spLocks noGrp="1"/>
          </p:cNvSpPr>
          <p:nvPr>
            <p:ph idx="1"/>
          </p:nvPr>
        </p:nvSpPr>
        <p:spPr/>
        <p:txBody>
          <a:bodyPr/>
          <a:lstStyle/>
          <a:p>
            <a:r>
              <a:rPr lang="en-US" altLang="zh-TW" sz="2800" b="1" dirty="0" err="1"/>
              <a:t>NetFPGA</a:t>
            </a:r>
            <a:r>
              <a:rPr lang="en-US" altLang="zh-TW" sz="2800" b="1" dirty="0"/>
              <a:t> </a:t>
            </a:r>
            <a:r>
              <a:rPr lang="en-US" altLang="zh-TW" sz="2800" b="1" dirty="0" smtClean="0"/>
              <a:t>10G(1</a:t>
            </a:r>
            <a:r>
              <a:rPr lang="en-US" altLang="zh-TW" sz="2800" b="1" baseline="30000" dirty="0" smtClean="0"/>
              <a:t>st</a:t>
            </a:r>
            <a:r>
              <a:rPr lang="en-US" altLang="zh-TW" sz="2800" b="1" dirty="0" smtClean="0"/>
              <a:t>(2</a:t>
            </a:r>
            <a:r>
              <a:rPr lang="en-US" altLang="zh-TW" sz="2800" b="1" baseline="30000" dirty="0" smtClean="0"/>
              <a:t>nd</a:t>
            </a:r>
            <a:r>
              <a:rPr lang="en-US" altLang="zh-TW" sz="2800" b="1" dirty="0" smtClean="0"/>
              <a:t> </a:t>
            </a:r>
            <a:r>
              <a:rPr lang="en-US" altLang="zh-TW" sz="2800" b="1" dirty="0"/>
              <a:t>Generation)</a:t>
            </a:r>
            <a:endParaRPr lang="en-US" altLang="zh-TW" dirty="0"/>
          </a:p>
          <a:p>
            <a:endParaRPr lang="en-US" altLang="zh-TW" sz="2800" b="1" dirty="0"/>
          </a:p>
        </p:txBody>
      </p:sp>
      <p:sp>
        <p:nvSpPr>
          <p:cNvPr id="5124" name="頁尾版面配置區 3"/>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8</a:t>
            </a:fld>
            <a:endParaRPr lang="en-US" altLang="zh-TW">
              <a:ea typeface="新細明體" charset="-120"/>
            </a:endParaRPr>
          </a:p>
        </p:txBody>
      </p:sp>
      <p:pic>
        <p:nvPicPr>
          <p:cNvPr id="6" name="圖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0915" y="2032241"/>
            <a:ext cx="5295306" cy="3570451"/>
          </a:xfrm>
          <a:prstGeom prst="rect">
            <a:avLst/>
          </a:prstGeom>
        </p:spPr>
      </p:pic>
    </p:spTree>
    <p:extLst>
      <p:ext uri="{BB962C8B-B14F-4D97-AF65-F5344CB8AC3E}">
        <p14:creationId xmlns:p14="http://schemas.microsoft.com/office/powerpoint/2010/main" val="2716010701"/>
      </p:ext>
    </p:extLst>
  </p:cSld>
  <p:clrMapOvr>
    <a:masterClrMapping/>
  </p:clrMapOvr>
  <p:transition advTm="26287"/>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Background</a:t>
            </a:r>
            <a:endParaRPr lang="zh-TW" altLang="en-US" b="1"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1016000" y="1447801"/>
            <a:ext cx="7696200" cy="4530725"/>
          </a:xfrm>
        </p:spPr>
        <p:txBody>
          <a:bodyPr/>
          <a:lstStyle/>
          <a:p>
            <a:r>
              <a:rPr lang="en-US" altLang="zh-TW" sz="2800" b="1" dirty="0"/>
              <a:t>FAST(Fix protocol Adapted for Streaming)</a:t>
            </a:r>
          </a:p>
          <a:p>
            <a:pPr>
              <a:buFont typeface="Arial" panose="020B0604020202020204" pitchFamily="34" charset="0"/>
              <a:buChar char="•"/>
            </a:pPr>
            <a:r>
              <a:rPr lang="en-US" altLang="zh-TW" dirty="0"/>
              <a:t>Implicit </a:t>
            </a:r>
            <a:r>
              <a:rPr lang="en-US" altLang="zh-TW" dirty="0" smtClean="0"/>
              <a:t>Tag : both define same </a:t>
            </a:r>
            <a:r>
              <a:rPr lang="en-US" altLang="zh-TW" dirty="0" err="1" smtClean="0"/>
              <a:t>Template,no</a:t>
            </a:r>
            <a:r>
              <a:rPr lang="en-US" altLang="zh-TW" dirty="0" smtClean="0"/>
              <a:t> need to 			    transport FIX tag</a:t>
            </a:r>
            <a:endParaRPr lang="en-US" altLang="zh-TW" dirty="0"/>
          </a:p>
          <a:p>
            <a:pPr>
              <a:buFont typeface="Arial" panose="020B0604020202020204" pitchFamily="34" charset="0"/>
              <a:buChar char="•"/>
            </a:pPr>
            <a:r>
              <a:rPr lang="en-US" altLang="zh-TW" dirty="0"/>
              <a:t>Field </a:t>
            </a:r>
            <a:r>
              <a:rPr lang="en-US" altLang="zh-TW" dirty="0" smtClean="0"/>
              <a:t>Operator :Some fields have regularity </a:t>
            </a:r>
            <a:endParaRPr lang="en-US" altLang="zh-TW" dirty="0"/>
          </a:p>
          <a:p>
            <a:pPr>
              <a:buFont typeface="Arial" panose="020B0604020202020204" pitchFamily="34" charset="0"/>
              <a:buChar char="•"/>
            </a:pPr>
            <a:r>
              <a:rPr lang="en-US" altLang="zh-TW" dirty="0"/>
              <a:t>Transfer </a:t>
            </a:r>
            <a:r>
              <a:rPr lang="en-US" altLang="zh-TW" dirty="0" smtClean="0"/>
              <a:t>Encoding : </a:t>
            </a:r>
          </a:p>
          <a:p>
            <a:pPr lvl="4">
              <a:buFont typeface="Arial" panose="020B0604020202020204" pitchFamily="34" charset="0"/>
              <a:buChar char="•"/>
            </a:pPr>
            <a:r>
              <a:rPr lang="en-US" altLang="zh-TW" sz="1800" dirty="0" smtClean="0"/>
              <a:t> Some fields in a message do not have to be sent each time . Each FAST header has a PMAP field that indicates that the application message format filed is sent </a:t>
            </a:r>
          </a:p>
          <a:p>
            <a:pPr lvl="4">
              <a:buFont typeface="Arial" panose="020B0604020202020204" pitchFamily="34" charset="0"/>
              <a:buChar char="•"/>
            </a:pPr>
            <a:r>
              <a:rPr lang="en-US" altLang="zh-TW" sz="1800" dirty="0" smtClean="0"/>
              <a:t>Because the FIX application message format field length is not fixed , use the highest bit of each byte to indicate whether it is the beginning of a field , or the same field(Stop bit)</a:t>
            </a:r>
            <a:endParaRPr lang="en-US" altLang="zh-TW" sz="1800" dirty="0"/>
          </a:p>
        </p:txBody>
      </p:sp>
      <p:sp>
        <p:nvSpPr>
          <p:cNvPr id="4" name="頁尾版面配置區 3"/>
          <p:cNvSpPr>
            <a:spLocks noGrp="1"/>
          </p:cNvSpPr>
          <p:nvPr>
            <p:ph type="ftr" sz="quarter" idx="11"/>
          </p:nvPr>
        </p:nvSpPr>
        <p:spPr/>
        <p:txBody>
          <a:bodyPr/>
          <a:lstStyle/>
          <a:p>
            <a:pPr>
              <a:defRPr/>
            </a:pPr>
            <a:r>
              <a:rPr lang="en-US" altLang="zh-TW">
                <a:solidFill>
                  <a:srgbClr val="000000"/>
                </a:solidFill>
              </a:rPr>
              <a:t>National Cheng Kung University CSIE Computer &amp; Internet Architecture Lab </a:t>
            </a:r>
          </a:p>
        </p:txBody>
      </p:sp>
      <p:sp>
        <p:nvSpPr>
          <p:cNvPr id="5" name="投影片編號版面配置區 4"/>
          <p:cNvSpPr>
            <a:spLocks noGrp="1"/>
          </p:cNvSpPr>
          <p:nvPr>
            <p:ph type="sldNum" sz="quarter" idx="12"/>
          </p:nvPr>
        </p:nvSpPr>
        <p:spPr/>
        <p:txBody>
          <a:bodyPr/>
          <a:lstStyle/>
          <a:p>
            <a:pPr>
              <a:defRPr/>
            </a:pPr>
            <a:fld id="{D82417B9-C3C6-45E8-B121-E6A60661C77F}" type="slidenum">
              <a:rPr lang="en-US" altLang="zh-TW" smtClean="0">
                <a:solidFill>
                  <a:srgbClr val="000000"/>
                </a:solidFill>
              </a:rPr>
              <a:pPr>
                <a:defRPr/>
              </a:pPr>
              <a:t>9</a:t>
            </a:fld>
            <a:endParaRPr lang="en-US" altLang="zh-TW">
              <a:solidFill>
                <a:srgbClr val="000000"/>
              </a:solidFill>
            </a:endParaRPr>
          </a:p>
        </p:txBody>
      </p:sp>
    </p:spTree>
    <p:extLst>
      <p:ext uri="{BB962C8B-B14F-4D97-AF65-F5344CB8AC3E}">
        <p14:creationId xmlns:p14="http://schemas.microsoft.com/office/powerpoint/2010/main" val="3560628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Studio">
  <a:themeElements>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fontScheme name="Studio">
      <a:majorFont>
        <a:latin typeface="Arial Black"/>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905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600" dirty="0" smtClean="0">
            <a:latin typeface="Times New Roman" pitchFamily="18" charset="0"/>
            <a:cs typeface="Times New Roman" pitchFamily="18" charset="0"/>
          </a:defRPr>
        </a:defPPr>
      </a:lstStyle>
    </a:tx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13118</TotalTime>
  <Words>1575</Words>
  <Application>Microsoft Office PowerPoint</Application>
  <PresentationFormat>寬螢幕</PresentationFormat>
  <Paragraphs>220</Paragraphs>
  <Slides>19</Slides>
  <Notes>19</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19</vt:i4>
      </vt:variant>
    </vt:vector>
  </HeadingPairs>
  <TitlesOfParts>
    <vt:vector size="27" baseType="lpstr">
      <vt:lpstr>新細明體</vt:lpstr>
      <vt:lpstr>標楷體</vt:lpstr>
      <vt:lpstr>Arial</vt:lpstr>
      <vt:lpstr>Arial Black</vt:lpstr>
      <vt:lpstr>Calibri</vt:lpstr>
      <vt:lpstr>Times New Roman</vt:lpstr>
      <vt:lpstr>Wingdings</vt:lpstr>
      <vt:lpstr>1_Studio</vt:lpstr>
      <vt:lpstr>From 1G to 10G : Code Reuse in Action</vt:lpstr>
      <vt:lpstr>Outline</vt:lpstr>
      <vt:lpstr>Introduction</vt:lpstr>
      <vt:lpstr>Outline</vt:lpstr>
      <vt:lpstr>Background</vt:lpstr>
      <vt:lpstr>Background</vt:lpstr>
      <vt:lpstr>Background</vt:lpstr>
      <vt:lpstr>Background</vt:lpstr>
      <vt:lpstr>Background</vt:lpstr>
      <vt:lpstr>Background</vt:lpstr>
      <vt:lpstr>Background</vt:lpstr>
      <vt:lpstr>Implementation</vt:lpstr>
      <vt:lpstr>Implementation</vt:lpstr>
      <vt:lpstr>Implementation</vt:lpstr>
      <vt:lpstr>Implementation</vt:lpstr>
      <vt:lpstr>Implementation</vt:lpstr>
      <vt:lpstr>Evaluation</vt:lpstr>
      <vt:lpstr>Evaluation</vt:lpstr>
      <vt:lpstr>Evaluation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Background</dc:title>
  <dc:creator>USER</dc:creator>
  <cp:lastModifiedBy>YifangHuang</cp:lastModifiedBy>
  <cp:revision>43</cp:revision>
  <dcterms:created xsi:type="dcterms:W3CDTF">2017-09-12T08:36:35Z</dcterms:created>
  <dcterms:modified xsi:type="dcterms:W3CDTF">2017-10-03T08:28:41Z</dcterms:modified>
</cp:coreProperties>
</file>