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1"/>
  </p:notesMasterIdLst>
  <p:sldIdLst>
    <p:sldId id="270" r:id="rId2"/>
    <p:sldId id="271" r:id="rId3"/>
    <p:sldId id="272" r:id="rId4"/>
    <p:sldId id="273" r:id="rId5"/>
    <p:sldId id="275" r:id="rId6"/>
    <p:sldId id="278" r:id="rId7"/>
    <p:sldId id="274" r:id="rId8"/>
    <p:sldId id="276" r:id="rId9"/>
    <p:sldId id="260" r:id="rId10"/>
    <p:sldId id="277" r:id="rId11"/>
    <p:sldId id="269" r:id="rId12"/>
    <p:sldId id="266" r:id="rId13"/>
    <p:sldId id="267" r:id="rId14"/>
    <p:sldId id="268" r:id="rId15"/>
    <p:sldId id="261" r:id="rId16"/>
    <p:sldId id="265" r:id="rId17"/>
    <p:sldId id="262" r:id="rId18"/>
    <p:sldId id="263" r:id="rId19"/>
    <p:sldId id="264"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760" autoAdjust="0"/>
  </p:normalViewPr>
  <p:slideViewPr>
    <p:cSldViewPr snapToGrid="0">
      <p:cViewPr varScale="1">
        <p:scale>
          <a:sx n="66" d="100"/>
          <a:sy n="66" d="100"/>
        </p:scale>
        <p:origin x="70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5BC96-3480-4715-94DE-10149C65B4BF}" type="datetimeFigureOut">
              <a:rPr lang="zh-TW" altLang="en-US" smtClean="0"/>
              <a:t>2017/10/3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8C180B-36D6-4A4E-B0EC-84288F8E0E8C}" type="slidenum">
              <a:rPr lang="zh-TW" altLang="en-US" smtClean="0"/>
              <a:t>‹#›</a:t>
            </a:fld>
            <a:endParaRPr lang="zh-TW" altLang="en-US"/>
          </a:p>
        </p:txBody>
      </p:sp>
    </p:spTree>
    <p:extLst>
      <p:ext uri="{BB962C8B-B14F-4D97-AF65-F5344CB8AC3E}">
        <p14:creationId xmlns:p14="http://schemas.microsoft.com/office/powerpoint/2010/main" val="2780325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421393-4BE9-4A84-B534-6CF6B715BE39}" type="slidenum">
              <a:rPr lang="en-US" altLang="zh-TW" smtClean="0">
                <a:ea typeface="新細明體" charset="-120"/>
              </a:rPr>
              <a:pPr/>
              <a:t>1</a:t>
            </a:fld>
            <a:endParaRPr lang="en-US" altLang="zh-TW">
              <a:ea typeface="新細明體" charset="-120"/>
            </a:endParaRPr>
          </a:p>
        </p:txBody>
      </p:sp>
      <p:sp>
        <p:nvSpPr>
          <p:cNvPr id="47107" name="Rectangle 3"/>
          <p:cNvSpPr>
            <a:spLocks noGrp="1" noChangeArrowheads="1"/>
          </p:cNvSpPr>
          <p:nvPr>
            <p:ph type="dt" sz="quarter" idx="1"/>
          </p:nvPr>
        </p:nvSpPr>
        <p:spPr>
          <a:noFill/>
        </p:spPr>
        <p:txBody>
          <a:bodyPr/>
          <a:lstStyle/>
          <a:p>
            <a:fld id="{49264F53-86C4-45E2-8F4B-DF0EB8FF6872}" type="datetime1">
              <a:rPr lang="zh-TW" altLang="en-US" smtClean="0">
                <a:ea typeface="新細明體" charset="-120"/>
              </a:rPr>
              <a:pPr/>
              <a:t>2017/10/3</a:t>
            </a:fld>
            <a:endParaRPr lang="en-US" altLang="zh-TW">
              <a:ea typeface="新細明體" charset="-120"/>
            </a:endParaRPr>
          </a:p>
        </p:txBody>
      </p:sp>
      <p:sp>
        <p:nvSpPr>
          <p:cNvPr id="47108"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7109"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117EA4F4-16F5-4514-AD26-7BFFB727619B}" type="slidenum">
              <a:rPr lang="en-US" altLang="zh-TW" sz="1200"/>
              <a:pPr algn="r"/>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202462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10</a:t>
            </a:fld>
            <a:endParaRPr lang="en-US" altLang="zh-TW"/>
          </a:p>
        </p:txBody>
      </p:sp>
    </p:spTree>
    <p:extLst>
      <p:ext uri="{BB962C8B-B14F-4D97-AF65-F5344CB8AC3E}">
        <p14:creationId xmlns:p14="http://schemas.microsoft.com/office/powerpoint/2010/main" val="1172085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08C180B-36D6-4A4E-B0EC-84288F8E0E8C}" type="slidenum">
              <a:rPr lang="zh-TW" altLang="en-US" smtClean="0"/>
              <a:t>11</a:t>
            </a:fld>
            <a:endParaRPr lang="zh-TW" altLang="en-US"/>
          </a:p>
        </p:txBody>
      </p:sp>
    </p:spTree>
    <p:extLst>
      <p:ext uri="{BB962C8B-B14F-4D97-AF65-F5344CB8AC3E}">
        <p14:creationId xmlns:p14="http://schemas.microsoft.com/office/powerpoint/2010/main" val="2296408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baseline="0" dirty="0"/>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12</a:t>
            </a:fld>
            <a:endParaRPr lang="en-US" altLang="zh-TW">
              <a:solidFill>
                <a:srgbClr val="000000"/>
              </a:solidFill>
            </a:endParaRPr>
          </a:p>
        </p:txBody>
      </p:sp>
    </p:spTree>
    <p:extLst>
      <p:ext uri="{BB962C8B-B14F-4D97-AF65-F5344CB8AC3E}">
        <p14:creationId xmlns:p14="http://schemas.microsoft.com/office/powerpoint/2010/main" val="3270754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13</a:t>
            </a:fld>
            <a:endParaRPr lang="en-US" altLang="zh-TW">
              <a:solidFill>
                <a:srgbClr val="000000"/>
              </a:solidFill>
            </a:endParaRPr>
          </a:p>
        </p:txBody>
      </p:sp>
    </p:spTree>
    <p:extLst>
      <p:ext uri="{BB962C8B-B14F-4D97-AF65-F5344CB8AC3E}">
        <p14:creationId xmlns:p14="http://schemas.microsoft.com/office/powerpoint/2010/main" val="1994553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14</a:t>
            </a:fld>
            <a:endParaRPr lang="en-US" altLang="zh-TW">
              <a:solidFill>
                <a:srgbClr val="000000"/>
              </a:solidFill>
            </a:endParaRPr>
          </a:p>
        </p:txBody>
      </p:sp>
    </p:spTree>
    <p:extLst>
      <p:ext uri="{BB962C8B-B14F-4D97-AF65-F5344CB8AC3E}">
        <p14:creationId xmlns:p14="http://schemas.microsoft.com/office/powerpoint/2010/main" val="4275413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15</a:t>
            </a:fld>
            <a:endParaRPr lang="en-US" altLang="zh-TW">
              <a:solidFill>
                <a:srgbClr val="000000"/>
              </a:solidFill>
            </a:endParaRPr>
          </a:p>
        </p:txBody>
      </p:sp>
    </p:spTree>
    <p:extLst>
      <p:ext uri="{BB962C8B-B14F-4D97-AF65-F5344CB8AC3E}">
        <p14:creationId xmlns:p14="http://schemas.microsoft.com/office/powerpoint/2010/main" val="1601765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r>
              <a:rPr lang="en-US" altLang="zh-TW"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baseline="0" dirty="0" err="1" smtClean="0"/>
              <a:t>Shmm</a:t>
            </a:r>
            <a:r>
              <a:rPr lang="en-US" altLang="zh-TW" baseline="0" dirty="0" smtClean="0"/>
              <a:t> </a:t>
            </a:r>
            <a:r>
              <a:rPr lang="zh-TW" altLang="en-US" baseline="0" dirty="0" smtClean="0"/>
              <a:t>指  </a:t>
            </a:r>
            <a:r>
              <a:rPr lang="en-US" altLang="zh-TW" baseline="0" dirty="0" smtClean="0"/>
              <a:t>shared memory</a:t>
            </a:r>
            <a:endParaRPr lang="en-US" altLang="zh-TW" baseline="0" dirty="0"/>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16</a:t>
            </a:fld>
            <a:endParaRPr lang="en-US" altLang="zh-TW">
              <a:solidFill>
                <a:srgbClr val="000000"/>
              </a:solidFill>
            </a:endParaRPr>
          </a:p>
        </p:txBody>
      </p:sp>
    </p:spTree>
    <p:extLst>
      <p:ext uri="{BB962C8B-B14F-4D97-AF65-F5344CB8AC3E}">
        <p14:creationId xmlns:p14="http://schemas.microsoft.com/office/powerpoint/2010/main" val="2431325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17</a:t>
            </a:fld>
            <a:endParaRPr lang="en-US" altLang="zh-TW">
              <a:solidFill>
                <a:srgbClr val="000000"/>
              </a:solidFill>
            </a:endParaRPr>
          </a:p>
        </p:txBody>
      </p:sp>
    </p:spTree>
    <p:extLst>
      <p:ext uri="{BB962C8B-B14F-4D97-AF65-F5344CB8AC3E}">
        <p14:creationId xmlns:p14="http://schemas.microsoft.com/office/powerpoint/2010/main" val="49472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18</a:t>
            </a:fld>
            <a:endParaRPr lang="en-US" altLang="zh-TW">
              <a:solidFill>
                <a:srgbClr val="000000"/>
              </a:solidFill>
            </a:endParaRPr>
          </a:p>
        </p:txBody>
      </p:sp>
    </p:spTree>
    <p:extLst>
      <p:ext uri="{BB962C8B-B14F-4D97-AF65-F5344CB8AC3E}">
        <p14:creationId xmlns:p14="http://schemas.microsoft.com/office/powerpoint/2010/main" val="3993417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Implicit</a:t>
            </a:r>
            <a:r>
              <a:rPr lang="en-US" altLang="zh-TW" baseline="0" dirty="0"/>
              <a:t> 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19</a:t>
            </a:fld>
            <a:endParaRPr lang="en-US" altLang="zh-TW">
              <a:solidFill>
                <a:srgbClr val="000000"/>
              </a:solidFill>
            </a:endParaRPr>
          </a:p>
        </p:txBody>
      </p:sp>
    </p:spTree>
    <p:extLst>
      <p:ext uri="{BB962C8B-B14F-4D97-AF65-F5344CB8AC3E}">
        <p14:creationId xmlns:p14="http://schemas.microsoft.com/office/powerpoint/2010/main" val="394039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2</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2017/10/3</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2</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4000534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200" b="0" i="0" kern="1200" dirty="0">
                <a:solidFill>
                  <a:schemeClr val="tx1"/>
                </a:solidFill>
                <a:effectLst/>
                <a:latin typeface="Arial" charset="0"/>
                <a:ea typeface="新細明體" pitchFamily="18" charset="-120"/>
                <a:cs typeface="+mn-cs"/>
              </a:rPr>
              <a:t>HFT</a:t>
            </a:r>
            <a:r>
              <a:rPr kumimoji="1" lang="zh-TW" altLang="en-US" sz="1200" b="0" i="0" kern="1200" dirty="0">
                <a:solidFill>
                  <a:schemeClr val="tx1"/>
                </a:solidFill>
                <a:effectLst/>
                <a:latin typeface="Arial" charset="0"/>
                <a:ea typeface="新細明體" pitchFamily="18" charset="-120"/>
                <a:cs typeface="+mn-cs"/>
              </a:rPr>
              <a:t>指股票和衍生工具電子交易中的一套技術，其中大量訂單以毫秒級的往返執行時間注入市場</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3</a:t>
            </a:fld>
            <a:endParaRPr lang="en-US" altLang="zh-TW"/>
          </a:p>
        </p:txBody>
      </p:sp>
    </p:spTree>
    <p:extLst>
      <p:ext uri="{BB962C8B-B14F-4D97-AF65-F5344CB8AC3E}">
        <p14:creationId xmlns:p14="http://schemas.microsoft.com/office/powerpoint/2010/main" val="1333006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4</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2017/10/3</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4</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44967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5</a:t>
            </a:fld>
            <a:endParaRPr lang="en-US" altLang="zh-TW"/>
          </a:p>
        </p:txBody>
      </p:sp>
    </p:spTree>
    <p:extLst>
      <p:ext uri="{BB962C8B-B14F-4D97-AF65-F5344CB8AC3E}">
        <p14:creationId xmlns:p14="http://schemas.microsoft.com/office/powerpoint/2010/main" val="4149131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6</a:t>
            </a:fld>
            <a:endParaRPr lang="en-US" altLang="zh-TW"/>
          </a:p>
        </p:txBody>
      </p:sp>
    </p:spTree>
    <p:extLst>
      <p:ext uri="{BB962C8B-B14F-4D97-AF65-F5344CB8AC3E}">
        <p14:creationId xmlns:p14="http://schemas.microsoft.com/office/powerpoint/2010/main" val="3144617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050" baseline="0" dirty="0"/>
              <a:t>首先要介紹的是整個交易系統的架構，主要分成三部分，第一個部分是屬於教意所管理的部分包含</a:t>
            </a:r>
            <a:r>
              <a:rPr lang="en-US" altLang="zh-TW" sz="1050" baseline="0" dirty="0"/>
              <a:t>Exchange WAN </a:t>
            </a:r>
            <a:r>
              <a:rPr lang="zh-TW" altLang="en-US" sz="1050" baseline="0" dirty="0"/>
              <a:t>、</a:t>
            </a:r>
            <a:r>
              <a:rPr lang="en-US" altLang="zh-TW" sz="1050" baseline="0" dirty="0"/>
              <a:t>Gateway server </a:t>
            </a:r>
            <a:r>
              <a:rPr lang="zh-TW" altLang="en-US" sz="1050" baseline="0" dirty="0"/>
              <a:t>、</a:t>
            </a:r>
            <a:r>
              <a:rPr lang="en-US" altLang="zh-TW" sz="1050" baseline="0" dirty="0"/>
              <a:t>Datacenter Switch</a:t>
            </a:r>
            <a:r>
              <a:rPr lang="zh-TW" altLang="en-US" sz="1050" baseline="0" dirty="0"/>
              <a:t>和</a:t>
            </a:r>
            <a:r>
              <a:rPr lang="en-US" altLang="zh-TW" sz="1050" baseline="0" dirty="0"/>
              <a:t>Matching Engine</a:t>
            </a:r>
            <a:r>
              <a:rPr lang="zh-TW" altLang="en-US" sz="1050" baseline="0" dirty="0"/>
              <a:t>。第二部分主要就是</a:t>
            </a:r>
            <a:r>
              <a:rPr lang="en-US" altLang="zh-TW" sz="1050" baseline="0" dirty="0"/>
              <a:t>Feed Engine</a:t>
            </a:r>
            <a:r>
              <a:rPr lang="zh-TW" altLang="en-US" sz="1050" baseline="0" dirty="0"/>
              <a:t> ，這部分主要是再將</a:t>
            </a:r>
            <a:r>
              <a:rPr lang="en-US" altLang="zh-TW" sz="1050" baseline="0" dirty="0"/>
              <a:t>Market data</a:t>
            </a:r>
            <a:r>
              <a:rPr lang="zh-TW" altLang="en-US" sz="1050" baseline="0" dirty="0"/>
              <a:t>透過</a:t>
            </a:r>
            <a:r>
              <a:rPr lang="en-US" altLang="zh-TW" sz="1050" baseline="0" dirty="0" err="1"/>
              <a:t>Multicasted</a:t>
            </a:r>
            <a:r>
              <a:rPr lang="zh-TW" altLang="en-US" sz="1050" baseline="0" dirty="0"/>
              <a:t>的方式廣播出去給與</a:t>
            </a:r>
            <a:r>
              <a:rPr lang="en-US" altLang="zh-TW" sz="1050" baseline="0" dirty="0"/>
              <a:t>Feed handler</a:t>
            </a:r>
            <a:r>
              <a:rPr lang="zh-TW" altLang="en-US" sz="1050" baseline="0" dirty="0"/>
              <a:t>有連線的</a:t>
            </a:r>
            <a:r>
              <a:rPr lang="en-US" altLang="zh-TW" sz="1050" baseline="0" dirty="0"/>
              <a:t>Client</a:t>
            </a:r>
          </a:p>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7</a:t>
            </a:fld>
            <a:endParaRPr lang="en-US" altLang="zh-TW"/>
          </a:p>
        </p:txBody>
      </p:sp>
    </p:spTree>
    <p:extLst>
      <p:ext uri="{BB962C8B-B14F-4D97-AF65-F5344CB8AC3E}">
        <p14:creationId xmlns:p14="http://schemas.microsoft.com/office/powerpoint/2010/main" val="1203487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050" baseline="0" dirty="0" smtClean="0"/>
              <a:t>多條的</a:t>
            </a:r>
            <a:r>
              <a:rPr lang="en-US" altLang="zh-TW" sz="1050" baseline="0" dirty="0" smtClean="0"/>
              <a:t>FAST message</a:t>
            </a:r>
            <a:r>
              <a:rPr lang="zh-TW" altLang="en-US" sz="1050" baseline="0" dirty="0" smtClean="0"/>
              <a:t>被封裝在</a:t>
            </a:r>
            <a:r>
              <a:rPr lang="en-US" altLang="zh-TW" sz="1050" baseline="0" dirty="0" smtClean="0"/>
              <a:t>1</a:t>
            </a:r>
            <a:r>
              <a:rPr lang="zh-TW" altLang="en-US" sz="1050" baseline="0" dirty="0" smtClean="0"/>
              <a:t>條</a:t>
            </a:r>
            <a:r>
              <a:rPr lang="en-US" altLang="zh-TW" sz="1050" baseline="0" dirty="0" smtClean="0"/>
              <a:t>UDP Frame</a:t>
            </a:r>
            <a:r>
              <a:rPr lang="zh-TW" altLang="en-US" sz="1050" baseline="0" dirty="0" smtClean="0"/>
              <a:t>中，這些訊息並不包含任何</a:t>
            </a:r>
            <a:r>
              <a:rPr lang="en-US" altLang="zh-TW" sz="1050" baseline="0" dirty="0" smtClean="0"/>
              <a:t>size</a:t>
            </a:r>
            <a:r>
              <a:rPr lang="zh-TW" altLang="en-US" sz="1050" baseline="0" dirty="0" smtClean="0"/>
              <a:t> </a:t>
            </a:r>
            <a:r>
              <a:rPr lang="en-US" altLang="zh-TW" sz="1050" baseline="0" dirty="0" smtClean="0"/>
              <a:t>information </a:t>
            </a:r>
            <a:r>
              <a:rPr lang="zh-TW" altLang="en-US" sz="1050" baseline="0" dirty="0" smtClean="0"/>
              <a:t>且它們也不用定義自己的</a:t>
            </a:r>
            <a:r>
              <a:rPr lang="en-US" altLang="zh-TW" sz="1050" baseline="0" dirty="0" smtClean="0"/>
              <a:t>Frame</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2017/10/3</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8</a:t>
            </a:fld>
            <a:endParaRPr lang="en-US" altLang="zh-TW"/>
          </a:p>
        </p:txBody>
      </p:sp>
    </p:spTree>
    <p:extLst>
      <p:ext uri="{BB962C8B-B14F-4D97-AF65-F5344CB8AC3E}">
        <p14:creationId xmlns:p14="http://schemas.microsoft.com/office/powerpoint/2010/main" val="883238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FAST</a:t>
            </a:r>
            <a:r>
              <a:rPr lang="zh-TW" altLang="en-US" dirty="0" smtClean="0"/>
              <a:t>技術有三個重點是</a:t>
            </a:r>
            <a:endParaRPr lang="en-US" altLang="zh-TW" dirty="0" smtClean="0"/>
          </a:p>
          <a:p>
            <a:r>
              <a:rPr lang="en-US" altLang="zh-TW" dirty="0" smtClean="0"/>
              <a:t>Implicit</a:t>
            </a:r>
            <a:r>
              <a:rPr lang="en-US" altLang="zh-TW" baseline="0" dirty="0" smtClean="0"/>
              <a:t> </a:t>
            </a:r>
            <a:r>
              <a:rPr lang="en-US" altLang="zh-TW" baseline="0" dirty="0"/>
              <a:t>Tag :</a:t>
            </a:r>
            <a:r>
              <a:rPr lang="zh-TW" altLang="en-US" baseline="0" dirty="0"/>
              <a:t>雙方定義相同</a:t>
            </a:r>
            <a:r>
              <a:rPr lang="en-US" altLang="zh-TW" baseline="0" dirty="0"/>
              <a:t>Template </a:t>
            </a:r>
            <a:r>
              <a:rPr lang="zh-TW" altLang="en-US" baseline="0" dirty="0"/>
              <a:t>，實際資料傳輸不需要傳送</a:t>
            </a:r>
            <a:r>
              <a:rPr lang="en-US" altLang="zh-TW" baseline="0" dirty="0"/>
              <a:t>FIX</a:t>
            </a:r>
            <a:r>
              <a:rPr lang="zh-TW" altLang="en-US" baseline="0" dirty="0"/>
              <a:t> </a:t>
            </a:r>
            <a:r>
              <a:rPr lang="en-US" altLang="zh-TW" baseline="0" dirty="0"/>
              <a:t>TAG</a:t>
            </a:r>
          </a:p>
          <a:p>
            <a:r>
              <a:rPr lang="en-US" altLang="zh-TW" baseline="0" dirty="0"/>
              <a:t>Field Operator : </a:t>
            </a:r>
            <a:r>
              <a:rPr lang="zh-TW" altLang="en-US" baseline="0" dirty="0"/>
              <a:t>某些欄位具有規則性，例如固定為常數，或序號每次遞增</a:t>
            </a:r>
            <a:r>
              <a:rPr lang="en-US" altLang="zh-TW" baseline="0" dirty="0"/>
              <a:t>1</a:t>
            </a:r>
            <a:r>
              <a:rPr lang="zh-TW" altLang="en-US" baseline="0" dirty="0"/>
              <a:t>，利用這樣個特性來壓縮資料量</a:t>
            </a:r>
            <a:endParaRPr lang="en-US" altLang="zh-TW"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Transfer Encoding:</a:t>
            </a:r>
            <a:r>
              <a:rPr lang="zh-TW" altLang="en-US" dirty="0"/>
              <a:t>一則訊息中有些欄位不是每次都必須傳送，每則</a:t>
            </a:r>
            <a:r>
              <a:rPr lang="en-US" altLang="zh-TW" dirty="0"/>
              <a:t>FAST</a:t>
            </a:r>
            <a:r>
              <a:rPr lang="zh-TW" altLang="en-US" dirty="0"/>
              <a:t>訊息頭戴有</a:t>
            </a:r>
            <a:r>
              <a:rPr lang="en-US" altLang="zh-TW" dirty="0"/>
              <a:t>PMAP</a:t>
            </a:r>
            <a:r>
              <a:rPr lang="zh-TW" altLang="en-US" dirty="0"/>
              <a:t>欄位，表達那些應用訊息格式欄位有送出</a:t>
            </a:r>
            <a:r>
              <a:rPr lang="en-US" altLang="zh-TW" dirty="0"/>
              <a:t>(</a:t>
            </a:r>
            <a:r>
              <a:rPr lang="zh-TW" altLang="en-US" dirty="0"/>
              <a:t>和</a:t>
            </a:r>
            <a:r>
              <a:rPr lang="en-US" altLang="zh-TW" dirty="0"/>
              <a:t>Template</a:t>
            </a:r>
            <a:r>
              <a:rPr lang="zh-TW" altLang="en-US" dirty="0"/>
              <a:t>對應</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aseline="0" dirty="0"/>
              <a:t>因為</a:t>
            </a:r>
            <a:r>
              <a:rPr lang="en-US" altLang="zh-TW" baseline="0" dirty="0"/>
              <a:t>FIX</a:t>
            </a:r>
            <a:r>
              <a:rPr lang="zh-TW" altLang="en-US" baseline="0" dirty="0"/>
              <a:t>應用訊息格式欄位長度不固定，用每個</a:t>
            </a:r>
            <a:r>
              <a:rPr lang="en-US" altLang="zh-TW" baseline="0" dirty="0"/>
              <a:t>BYTE</a:t>
            </a:r>
            <a:r>
              <a:rPr lang="zh-TW" altLang="en-US" baseline="0" dirty="0"/>
              <a:t>的最高位元表達是否為一個欄位的開頭，或是仍是同一個欄位</a:t>
            </a:r>
            <a:r>
              <a:rPr lang="en-US" altLang="zh-TW" baseline="0" dirty="0"/>
              <a:t>(STOP</a:t>
            </a:r>
            <a:r>
              <a:rPr lang="zh-TW" altLang="en-US" baseline="0" dirty="0"/>
              <a:t> </a:t>
            </a:r>
            <a:r>
              <a:rPr lang="en-US" altLang="zh-TW" baseline="0" dirty="0"/>
              <a:t>BIT)</a:t>
            </a:r>
          </a:p>
          <a:p>
            <a:endParaRPr lang="en-US" altLang="zh-TW" baseline="0" dirty="0"/>
          </a:p>
        </p:txBody>
      </p:sp>
      <p:sp>
        <p:nvSpPr>
          <p:cNvPr id="4" name="日期版面配置區 3"/>
          <p:cNvSpPr>
            <a:spLocks noGrp="1"/>
          </p:cNvSpPr>
          <p:nvPr>
            <p:ph type="dt" idx="10"/>
          </p:nvPr>
        </p:nvSpPr>
        <p:spPr/>
        <p:txBody>
          <a:bodyPr/>
          <a:lstStyle/>
          <a:p>
            <a:pPr>
              <a:defRPr/>
            </a:pPr>
            <a:fld id="{F26B9DDC-4EEC-4790-923D-64F96D22F1C6}" type="datetime1">
              <a:rPr lang="zh-TW" altLang="en-US" smtClean="0">
                <a:solidFill>
                  <a:srgbClr val="000000"/>
                </a:solidFill>
              </a:rPr>
              <a:pPr>
                <a:defRPr/>
              </a:pPr>
              <a:t>2017/10/3</a:t>
            </a:fld>
            <a:endParaRPr lang="en-US" altLang="zh-TW">
              <a:solidFill>
                <a:srgbClr val="000000"/>
              </a:solidFill>
            </a:endParaRPr>
          </a:p>
        </p:txBody>
      </p:sp>
      <p:sp>
        <p:nvSpPr>
          <p:cNvPr id="5" name="頁尾版面配置區 4"/>
          <p:cNvSpPr>
            <a:spLocks noGrp="1"/>
          </p:cNvSpPr>
          <p:nvPr>
            <p:ph type="ftr" sz="quarter" idx="11"/>
          </p:nvPr>
        </p:nvSpPr>
        <p:spPr/>
        <p:txBody>
          <a:bodyPr/>
          <a:lstStyle/>
          <a:p>
            <a:pPr>
              <a:defRPr/>
            </a:pPr>
            <a:r>
              <a:rPr lang="en-US" altLang="zh-TW">
                <a:solidFill>
                  <a:srgbClr val="000000"/>
                </a:solidFill>
              </a:rPr>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solidFill>
                  <a:srgbClr val="000000"/>
                </a:solidFill>
              </a:rPr>
              <a:pPr>
                <a:defRPr/>
              </a:pPr>
              <a:t>9</a:t>
            </a:fld>
            <a:endParaRPr lang="en-US" altLang="zh-TW">
              <a:solidFill>
                <a:srgbClr val="000000"/>
              </a:solidFill>
            </a:endParaRPr>
          </a:p>
        </p:txBody>
      </p:sp>
    </p:spTree>
    <p:extLst>
      <p:ext uri="{BB962C8B-B14F-4D97-AF65-F5344CB8AC3E}">
        <p14:creationId xmlns:p14="http://schemas.microsoft.com/office/powerpoint/2010/main" val="612294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5" name="AutoShape 3"/>
          <p:cNvSpPr>
            <a:spLocks noChangeArrowheads="1"/>
          </p:cNvSpPr>
          <p:nvPr/>
        </p:nvSpPr>
        <p:spPr bwMode="white">
          <a:xfrm>
            <a:off x="436035" y="488950"/>
            <a:ext cx="11247967" cy="4768850"/>
          </a:xfrm>
          <a:prstGeom prst="roundRect">
            <a:avLst>
              <a:gd name="adj" fmla="val 7310"/>
            </a:avLst>
          </a:prstGeom>
          <a:solidFill>
            <a:schemeClr val="bg1"/>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fontAlgn="base">
              <a:spcBef>
                <a:spcPct val="0"/>
              </a:spcBef>
              <a:spcAft>
                <a:spcPct val="0"/>
              </a:spcAft>
              <a:defRPr/>
            </a:pPr>
            <a:endParaRPr lang="zh-TW" altLang="zh-TW" sz="1800">
              <a:solidFill>
                <a:srgbClr val="000000"/>
              </a:solidFill>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0049C1BB-CC7F-46DA-99A5-D098110A1986}" type="datetime1">
              <a:rPr lang="zh-TW" altLang="en-US" smtClean="0">
                <a:solidFill>
                  <a:srgbClr val="000000"/>
                </a:solidFill>
              </a:rPr>
              <a:pPr>
                <a:defRPr/>
              </a:pPr>
              <a:t>2017/10/3</a:t>
            </a:fld>
            <a:endParaRPr lang="en-US" altLang="zh-TW">
              <a:solidFill>
                <a:srgbClr val="000000"/>
              </a:solidFill>
            </a:endParaRPr>
          </a:p>
        </p:txBody>
      </p:sp>
      <p:sp>
        <p:nvSpPr>
          <p:cNvPr id="8" name="Rectangle 8"/>
          <p:cNvSpPr>
            <a:spLocks noGrp="1" noChangeArrowheads="1"/>
          </p:cNvSpPr>
          <p:nvPr>
            <p:ph type="ftr" sz="quarter" idx="11"/>
          </p:nvPr>
        </p:nvSpPr>
        <p:spPr>
          <a:xfrm>
            <a:off x="3790953" y="6308725"/>
            <a:ext cx="5378449" cy="457200"/>
          </a:xfrm>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0BCB51B4-183E-4E10-982A-F8ADEB5677E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5095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8C642492-EE79-40F6-99D3-4F021E9C22AE}" type="datetime1">
              <a:rPr lang="zh-TW" altLang="en-US" smtClean="0">
                <a:solidFill>
                  <a:srgbClr val="000000"/>
                </a:solidFill>
              </a:rPr>
              <a:pPr>
                <a:defRPr/>
              </a:pPr>
              <a:t>2017/10/3</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2B5E40B2-F2AD-41DE-B708-423A882E3E6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070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7"/>
            <a:ext cx="2565401"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1" y="549277"/>
            <a:ext cx="7493001"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C37EBE28-ED62-4873-9AC6-4FE5350B9595}" type="datetime1">
              <a:rPr lang="zh-TW" altLang="en-US" smtClean="0">
                <a:solidFill>
                  <a:srgbClr val="000000"/>
                </a:solidFill>
              </a:rPr>
              <a:pPr>
                <a:defRPr/>
              </a:pPr>
              <a:t>2017/10/3</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0DC5751B-C4D5-439A-9FDB-E9D5E174AEE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82180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19E0BB31-B9B3-4B9B-9B91-1546B443FD92}" type="datetime1">
              <a:rPr lang="zh-TW" altLang="en-US" smtClean="0">
                <a:solidFill>
                  <a:srgbClr val="000000"/>
                </a:solidFill>
              </a:rPr>
              <a:pPr>
                <a:defRPr/>
              </a:pPr>
              <a:t>2017/10/3</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63BC4CF7-5A6C-4E33-AF9B-9B794BC35C5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810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7"/>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134E8B7-DE7C-434C-957D-2AE962B037C6}" type="datetime1">
              <a:rPr lang="zh-TW" altLang="en-US" smtClean="0">
                <a:solidFill>
                  <a:srgbClr val="000000"/>
                </a:solidFill>
              </a:rPr>
              <a:pPr>
                <a:defRPr/>
              </a:pPr>
              <a:t>2017/10/3</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FE206739-5A2B-4FCC-802F-EF5B5483D62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8810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
          <p:cNvSpPr>
            <a:spLocks noGrp="1" noChangeArrowheads="1"/>
          </p:cNvSpPr>
          <p:nvPr>
            <p:ph type="dt" sz="half" idx="10"/>
          </p:nvPr>
        </p:nvSpPr>
        <p:spPr>
          <a:ln/>
        </p:spPr>
        <p:txBody>
          <a:bodyPr/>
          <a:lstStyle>
            <a:lvl1pPr>
              <a:defRPr/>
            </a:lvl1pPr>
          </a:lstStyle>
          <a:p>
            <a:pPr>
              <a:defRPr/>
            </a:pPr>
            <a:fld id="{D93821BB-8ED8-494E-BE36-EADEE5CE46D0}" type="datetime1">
              <a:rPr lang="zh-TW" altLang="en-US" smtClean="0">
                <a:solidFill>
                  <a:srgbClr val="000000"/>
                </a:solidFill>
              </a:rPr>
              <a:pPr>
                <a:defRPr/>
              </a:pPr>
              <a:t>2017/10/3</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D82417B9-C3C6-45E8-B121-E6A60661C77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065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E133F7A5-D921-4307-AC71-0F32C57B182D}" type="datetime1">
              <a:rPr lang="zh-TW" altLang="en-US" smtClean="0">
                <a:solidFill>
                  <a:srgbClr val="000000"/>
                </a:solidFill>
              </a:rPr>
              <a:pPr>
                <a:defRPr/>
              </a:pPr>
              <a:t>2017/10/3</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AE4B5D36-B64F-491A-913F-77E371D2C53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62348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6ACFBBB9-3F57-4C5C-A141-24853308D6E4}" type="datetime1">
              <a:rPr lang="zh-TW" altLang="en-US" smtClean="0">
                <a:solidFill>
                  <a:srgbClr val="000000"/>
                </a:solidFill>
              </a:rPr>
              <a:pPr>
                <a:defRPr/>
              </a:pPr>
              <a:t>2017/10/3</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EACF3CAA-E36D-414D-8A16-B907A847104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89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A5AE8E29-0FAA-4A84-A867-9DDF23519EBB}" type="datetime1">
              <a:rPr lang="zh-TW" altLang="en-US" smtClean="0">
                <a:solidFill>
                  <a:srgbClr val="000000"/>
                </a:solidFill>
              </a:rPr>
              <a:pPr>
                <a:defRPr/>
              </a:pPr>
              <a:t>2017/10/3</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73CD90CF-0DEC-452B-AC18-876881A061F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9650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0C4C9F8F-E5DD-44A0-AE53-8028C9648465}" type="datetime1">
              <a:rPr lang="zh-TW" altLang="en-US" smtClean="0">
                <a:solidFill>
                  <a:srgbClr val="000000"/>
                </a:solidFill>
              </a:rPr>
              <a:pPr>
                <a:defRPr/>
              </a:pPr>
              <a:t>2017/10/3</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07D557EE-1DC8-4293-B19C-2AA58BACF48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1474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547B45-F4A3-4B7A-B411-23D3909100BB}" type="datetime1">
              <a:rPr lang="zh-TW" altLang="en-US" smtClean="0">
                <a:solidFill>
                  <a:srgbClr val="000000"/>
                </a:solidFill>
              </a:rPr>
              <a:pPr>
                <a:defRPr/>
              </a:pPr>
              <a:t>2017/10/3</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F61CF7CB-F6C0-4775-8B17-98D96A82175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5726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724C103A-7B23-4101-8625-5AA411B56A56}" type="datetime1">
              <a:rPr lang="zh-TW" altLang="en-US" smtClean="0">
                <a:solidFill>
                  <a:srgbClr val="000000"/>
                </a:solidFill>
              </a:rPr>
              <a:pPr>
                <a:defRPr/>
              </a:pPr>
              <a:t>2017/10/3</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A047FF8E-2AC2-477B-9E3E-1CB902FB37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9367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1"/>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4228E8D5-71F9-4EFF-BFF0-D3F5F7879285}" type="datetime1">
              <a:rPr lang="zh-TW" altLang="en-US" smtClean="0">
                <a:solidFill>
                  <a:srgbClr val="000000"/>
                </a:solidFill>
              </a:rPr>
              <a:pPr>
                <a:defRPr/>
              </a:pPr>
              <a:t>2017/10/3</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2B44DF27-ED14-460D-8324-C1EC5161D69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6281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6"/>
            <a:ext cx="10261600" cy="592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1016000" y="1412877"/>
            <a:ext cx="10261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655F67B6-7072-453E-B5EA-18AA5A4F196E}" type="datetime1">
              <a:rPr lang="zh-TW" altLang="en-US" smtClean="0">
                <a:solidFill>
                  <a:srgbClr val="000000"/>
                </a:solidFill>
              </a:rPr>
              <a:pPr fontAlgn="base">
                <a:spcBef>
                  <a:spcPct val="0"/>
                </a:spcBef>
                <a:spcAft>
                  <a:spcPct val="0"/>
                </a:spcAft>
                <a:defRPr/>
              </a:pPr>
              <a:t>2017/10/3</a:t>
            </a:fld>
            <a:endParaRPr lang="en-US" altLang="zh-TW">
              <a:solidFill>
                <a:srgbClr val="000000"/>
              </a:solidFill>
            </a:endParaRPr>
          </a:p>
        </p:txBody>
      </p:sp>
      <p:sp>
        <p:nvSpPr>
          <p:cNvPr id="99333" name="Rectangle 5"/>
          <p:cNvSpPr>
            <a:spLocks noGrp="1" noChangeArrowheads="1"/>
          </p:cNvSpPr>
          <p:nvPr>
            <p:ph type="ftr" sz="quarter" idx="3"/>
          </p:nvPr>
        </p:nvSpPr>
        <p:spPr bwMode="auto">
          <a:xfrm>
            <a:off x="3790952"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r>
              <a:rPr lang="en-US" altLang="zh-TW">
                <a:solidFill>
                  <a:srgbClr val="000000"/>
                </a:solidFill>
              </a:rPr>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33782ACD-CE97-4268-B79B-28FB090A210E}" type="slidenum">
              <a:rPr lang="en-US" altLang="zh-TW">
                <a:solidFill>
                  <a:srgbClr val="000000"/>
                </a:solidFill>
              </a:rPr>
              <a:pPr fontAlgn="base">
                <a:spcBef>
                  <a:spcPct val="0"/>
                </a:spcBef>
                <a:spcAft>
                  <a:spcPct val="0"/>
                </a:spcAft>
                <a:defRPr/>
              </a:pPr>
              <a:t>‹#›</a:t>
            </a:fld>
            <a:endParaRPr lang="en-US" altLang="zh-TW">
              <a:solidFill>
                <a:srgbClr val="000000"/>
              </a:solidFill>
            </a:endParaRPr>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fontAlgn="base">
                <a:spcBef>
                  <a:spcPct val="0"/>
                </a:spcBef>
                <a:spcAft>
                  <a:spcPct val="0"/>
                </a:spcAft>
                <a:defRPr/>
              </a:pPr>
              <a:endParaRPr kumimoji="1" lang="zh-TW" altLang="en-US" sz="1800">
                <a:solidFill>
                  <a:srgbClr val="000000"/>
                </a:solidFill>
              </a:endParaRPr>
            </a:p>
          </p:txBody>
        </p:sp>
      </p:grpSp>
    </p:spTree>
    <p:extLst>
      <p:ext uri="{BB962C8B-B14F-4D97-AF65-F5344CB8AC3E}">
        <p14:creationId xmlns:p14="http://schemas.microsoft.com/office/powerpoint/2010/main" val="7195414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03390" y="692226"/>
            <a:ext cx="8785225" cy="1944687"/>
          </a:xfrm>
        </p:spPr>
        <p:txBody>
          <a:bodyPr/>
          <a:lstStyle/>
          <a:p>
            <a:r>
              <a:rPr lang="en-US" altLang="zh-TW" sz="2800" b="1" i="0" dirty="0" smtClean="0">
                <a:latin typeface="Times New Roman" panose="02020603050405020304" pitchFamily="18" charset="0"/>
                <a:cs typeface="Times New Roman" panose="02020603050405020304" pitchFamily="18" charset="0"/>
              </a:rPr>
              <a:t>From 1G to 10G : Code Reuse in Action</a:t>
            </a:r>
            <a:endParaRPr lang="zh-TW" altLang="zh-TW" sz="2800" b="1" i="0"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a:xfrm>
            <a:off x="3143672" y="3419916"/>
            <a:ext cx="6408712" cy="2160588"/>
          </a:xfrm>
        </p:spPr>
        <p:txBody>
          <a:bodyPr/>
          <a:lstStyle/>
          <a:p>
            <a:pPr algn="l" eaLnBrk="1" hangingPunct="1">
              <a:lnSpc>
                <a:spcPct val="90000"/>
              </a:lnSpc>
            </a:pPr>
            <a:r>
              <a:rPr lang="en-US" altLang="zh-TW" sz="2400" dirty="0"/>
              <a:t>Presenter : Yi-Fang, Huang</a:t>
            </a:r>
          </a:p>
          <a:p>
            <a:pPr algn="l" eaLnBrk="1" hangingPunct="1">
              <a:lnSpc>
                <a:spcPct val="90000"/>
              </a:lnSpc>
            </a:pPr>
            <a:r>
              <a:rPr lang="en-US" altLang="zh-TW" sz="2400" dirty="0"/>
              <a:t>Authors : </a:t>
            </a:r>
            <a:r>
              <a:rPr lang="en-US" altLang="zh-TW" sz="2400" dirty="0" smtClean="0"/>
              <a:t>Gianni </a:t>
            </a:r>
            <a:r>
              <a:rPr lang="en-US" altLang="zh-TW" sz="2400" dirty="0" err="1" smtClean="0"/>
              <a:t>Antichi</a:t>
            </a:r>
            <a:r>
              <a:rPr lang="en-US" altLang="zh-TW" sz="2400" dirty="0" smtClean="0"/>
              <a:t>, Stefano </a:t>
            </a:r>
            <a:r>
              <a:rPr lang="en-US" altLang="zh-TW" sz="2400" dirty="0" err="1" smtClean="0"/>
              <a:t>Giordano,Muhammad</a:t>
            </a:r>
            <a:r>
              <a:rPr lang="en-US" altLang="zh-TW" sz="2400" dirty="0" smtClean="0"/>
              <a:t> </a:t>
            </a:r>
            <a:r>
              <a:rPr lang="en-US" altLang="zh-TW" sz="2400" dirty="0" err="1" smtClean="0"/>
              <a:t>Shahbaz</a:t>
            </a:r>
            <a:r>
              <a:rPr lang="en-US" altLang="zh-TW" sz="2400" dirty="0" smtClean="0"/>
              <a:t> ,Andrew </a:t>
            </a:r>
            <a:r>
              <a:rPr lang="en-US" altLang="zh-TW" sz="2400" smtClean="0"/>
              <a:t>W.Moore</a:t>
            </a:r>
            <a:endParaRPr lang="en-US" altLang="zh-TW" sz="2400" dirty="0"/>
          </a:p>
          <a:p>
            <a:pPr algn="l"/>
            <a:r>
              <a:rPr lang="en-US" altLang="zh-TW" sz="2400" dirty="0"/>
              <a:t>Conference : Field Programmable Logic and Applications(FPL),2011 </a:t>
            </a:r>
          </a:p>
          <a:p>
            <a:pPr eaLnBrk="1" hangingPunct="1">
              <a:lnSpc>
                <a:spcPct val="90000"/>
              </a:lnSpc>
            </a:pPr>
            <a:endParaRPr kumimoji="0" lang="en-US" altLang="zh-TW" sz="400" dirty="0">
              <a:latin typeface="標楷體" pitchFamily="65" charset="-120"/>
              <a:ea typeface="標楷體" pitchFamily="65" charset="-120"/>
            </a:endParaRPr>
          </a:p>
        </p:txBody>
      </p:sp>
      <p:sp>
        <p:nvSpPr>
          <p:cNvPr id="3076" name="Rectangle 4"/>
          <p:cNvSpPr>
            <a:spLocks noChangeArrowheads="1"/>
          </p:cNvSpPr>
          <p:nvPr/>
        </p:nvSpPr>
        <p:spPr bwMode="auto">
          <a:xfrm>
            <a:off x="2424114" y="1403350"/>
            <a:ext cx="7559675" cy="1295400"/>
          </a:xfrm>
          <a:prstGeom prst="rect">
            <a:avLst/>
          </a:prstGeom>
          <a:noFill/>
          <a:ln w="9525">
            <a:noFill/>
            <a:miter lim="800000"/>
            <a:headEnd/>
            <a:tailEnd/>
          </a:ln>
        </p:spPr>
        <p:txBody>
          <a:bodyPr anchor="b"/>
          <a:lstStyle/>
          <a:p>
            <a:pPr algn="ctr"/>
            <a:endParaRPr lang="zh-TW" altLang="en-US" sz="2800" b="1">
              <a:solidFill>
                <a:schemeClr val="tx2"/>
              </a:solidFill>
              <a:latin typeface="Arial Black" pitchFamily="34" charset="0"/>
              <a:ea typeface="標楷體" pitchFamily="65" charset="-120"/>
            </a:endParaRPr>
          </a:p>
        </p:txBody>
      </p:sp>
    </p:spTree>
    <p:extLst>
      <p:ext uri="{BB962C8B-B14F-4D97-AF65-F5344CB8AC3E}">
        <p14:creationId xmlns:p14="http://schemas.microsoft.com/office/powerpoint/2010/main" val="516620040"/>
      </p:ext>
    </p:extLst>
  </p:cSld>
  <p:clrMapOvr>
    <a:masterClrMapping/>
  </p:clrMapOvr>
  <p:transition advTm="2388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smtClean="0"/>
              <a:t>FAST example template definition</a:t>
            </a:r>
            <a:endParaRPr lang="en-US" altLang="zh-TW" sz="2800" b="1" dirty="0"/>
          </a:p>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10</a:t>
            </a:fld>
            <a:endParaRPr lang="en-US" altLang="zh-TW">
              <a:ea typeface="新細明體" charset="-120"/>
            </a:endParaRPr>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9338" y="2456892"/>
            <a:ext cx="7755622" cy="2844316"/>
          </a:xfrm>
          <a:prstGeom prst="rect">
            <a:avLst/>
          </a:prstGeom>
        </p:spPr>
      </p:pic>
    </p:spTree>
    <p:extLst>
      <p:ext uri="{BB962C8B-B14F-4D97-AF65-F5344CB8AC3E}">
        <p14:creationId xmlns:p14="http://schemas.microsoft.com/office/powerpoint/2010/main" val="1550771932"/>
      </p:ext>
    </p:extLst>
  </p:cSld>
  <p:clrMapOvr>
    <a:masterClrMapping/>
  </p:clrMapOvr>
  <p:transition advTm="2628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dirty="0"/>
          </a:p>
        </p:txBody>
      </p:sp>
      <p:sp>
        <p:nvSpPr>
          <p:cNvPr id="3" name="內容版面配置區 2"/>
          <p:cNvSpPr>
            <a:spLocks noGrp="1"/>
          </p:cNvSpPr>
          <p:nvPr>
            <p:ph idx="1"/>
          </p:nvPr>
        </p:nvSpPr>
        <p:spPr>
          <a:xfrm>
            <a:off x="983343" y="1435895"/>
            <a:ext cx="10261600" cy="4872830"/>
          </a:xfrm>
        </p:spPr>
        <p:txBody>
          <a:bodyPr/>
          <a:lstStyle/>
          <a:p>
            <a:r>
              <a:rPr lang="en-US" altLang="zh-TW" b="1" dirty="0" smtClean="0"/>
              <a:t>FAST encode</a:t>
            </a:r>
          </a:p>
          <a:p>
            <a:pPr marL="0" indent="0">
              <a:buNone/>
            </a:pPr>
            <a:r>
              <a:rPr lang="en-US" altLang="zh-TW" dirty="0" smtClean="0"/>
              <a:t>Consider the following incoming binary stream:</a:t>
            </a:r>
          </a:p>
          <a:p>
            <a:pPr marL="0" indent="0">
              <a:buNone/>
            </a:pPr>
            <a:r>
              <a:rPr lang="en-US" altLang="zh-TW" u="sng" dirty="0" smtClean="0"/>
              <a:t>1</a:t>
            </a:r>
            <a:r>
              <a:rPr lang="en-US" altLang="zh-TW" dirty="0" smtClean="0"/>
              <a:t>0000111 </a:t>
            </a:r>
            <a:r>
              <a:rPr lang="en-US" altLang="zh-TW" u="sng" dirty="0" smtClean="0"/>
              <a:t>0</a:t>
            </a:r>
            <a:r>
              <a:rPr lang="en-US" altLang="zh-TW" dirty="0" smtClean="0"/>
              <a:t>0101010 </a:t>
            </a:r>
            <a:r>
              <a:rPr lang="en-US" altLang="zh-TW" u="sng" dirty="0" smtClean="0"/>
              <a:t>1</a:t>
            </a:r>
            <a:r>
              <a:rPr lang="en-US" altLang="zh-TW" dirty="0" smtClean="0"/>
              <a:t>0111111</a:t>
            </a:r>
          </a:p>
          <a:p>
            <a:pPr marL="0" indent="0">
              <a:buNone/>
            </a:pPr>
            <a:endParaRPr lang="en-US" altLang="zh-TW" dirty="0" smtClean="0"/>
          </a:p>
          <a:p>
            <a:pPr marL="0" indent="0">
              <a:buNone/>
            </a:pPr>
            <a:r>
              <a:rPr lang="en-US" altLang="zh-TW" dirty="0" smtClean="0"/>
              <a:t>Field1</a:t>
            </a:r>
            <a:endParaRPr lang="en-US" altLang="zh-TW" dirty="0"/>
          </a:p>
          <a:p>
            <a:pPr marL="0" indent="0">
              <a:buNone/>
            </a:pPr>
            <a:r>
              <a:rPr lang="en-US" altLang="zh-TW" dirty="0"/>
              <a:t>Binary value: </a:t>
            </a:r>
            <a:r>
              <a:rPr lang="en-US" altLang="zh-TW" u="sng" dirty="0"/>
              <a:t>0</a:t>
            </a:r>
            <a:r>
              <a:rPr lang="en-US" altLang="zh-TW" dirty="0"/>
              <a:t>0111111</a:t>
            </a:r>
          </a:p>
          <a:p>
            <a:pPr marL="0" indent="0">
              <a:buNone/>
            </a:pPr>
            <a:r>
              <a:rPr lang="en-US" altLang="zh-TW" dirty="0" smtClean="0"/>
              <a:t>Hex value: 0x63</a:t>
            </a:r>
          </a:p>
          <a:p>
            <a:pPr marL="0" indent="0">
              <a:buNone/>
            </a:pPr>
            <a:endParaRPr lang="en-US" altLang="zh-TW" dirty="0" smtClean="0"/>
          </a:p>
          <a:p>
            <a:pPr marL="0" indent="0">
              <a:buNone/>
            </a:pPr>
            <a:r>
              <a:rPr lang="en-US" altLang="zh-TW" dirty="0" smtClean="0"/>
              <a:t>Field2</a:t>
            </a:r>
            <a:endParaRPr lang="en-US" altLang="zh-TW" dirty="0"/>
          </a:p>
          <a:p>
            <a:pPr marL="0" indent="0">
              <a:buNone/>
            </a:pPr>
            <a:r>
              <a:rPr lang="en-US" altLang="zh-TW" dirty="0" smtClean="0"/>
              <a:t>Binary value: </a:t>
            </a:r>
            <a:r>
              <a:rPr lang="en-US" altLang="zh-TW" u="sng" dirty="0" smtClean="0"/>
              <a:t>00</a:t>
            </a:r>
            <a:r>
              <a:rPr lang="en-US" altLang="zh-TW" dirty="0" smtClean="0"/>
              <a:t>000011 10101010</a:t>
            </a:r>
          </a:p>
          <a:p>
            <a:pPr marL="0" indent="0">
              <a:buNone/>
            </a:pPr>
            <a:r>
              <a:rPr lang="en-US" altLang="zh-TW" dirty="0"/>
              <a:t>Hex value: </a:t>
            </a:r>
            <a:r>
              <a:rPr lang="en-US" altLang="zh-TW" dirty="0" smtClean="0"/>
              <a:t>0x03 0xAA</a:t>
            </a:r>
            <a:endParaRPr lang="en-US" altLang="zh-TW" dirty="0"/>
          </a:p>
          <a:p>
            <a:pPr marL="0" indent="0">
              <a:buNone/>
            </a:pPr>
            <a:endParaRPr lang="en-US" altLang="zh-TW" dirty="0" smtClean="0"/>
          </a:p>
          <a:p>
            <a:pPr marL="0" indent="0">
              <a:buNone/>
            </a:pPr>
            <a:endParaRPr lang="zh-TW" altLang="en-US" dirty="0"/>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11</a:t>
            </a:fld>
            <a:endParaRPr lang="en-US" altLang="zh-TW">
              <a:solidFill>
                <a:srgbClr val="000000"/>
              </a:solidFill>
            </a:endParaRPr>
          </a:p>
        </p:txBody>
      </p:sp>
    </p:spTree>
    <p:extLst>
      <p:ext uri="{BB962C8B-B14F-4D97-AF65-F5344CB8AC3E}">
        <p14:creationId xmlns:p14="http://schemas.microsoft.com/office/powerpoint/2010/main" val="1536945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a:t>UDP offloading-Standard NIC </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12</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2289" y="1782768"/>
            <a:ext cx="6339746" cy="4378600"/>
          </a:xfrm>
          <a:prstGeom prst="rect">
            <a:avLst/>
          </a:prstGeom>
        </p:spPr>
      </p:pic>
    </p:spTree>
    <p:extLst>
      <p:ext uri="{BB962C8B-B14F-4D97-AF65-F5344CB8AC3E}">
        <p14:creationId xmlns:p14="http://schemas.microsoft.com/office/powerpoint/2010/main" val="1651823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1992701" y="1459707"/>
            <a:ext cx="9083615" cy="4530725"/>
          </a:xfrm>
        </p:spPr>
        <p:txBody>
          <a:bodyPr/>
          <a:lstStyle/>
          <a:p>
            <a:r>
              <a:rPr lang="en-US" altLang="zh-TW" dirty="0"/>
              <a:t>UDP offloading-using FPGA (without FAST decoding in FPGA) </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13</a:t>
            </a:fld>
            <a:endParaRPr lang="en-US" altLang="zh-TW">
              <a:solidFill>
                <a:srgbClr val="000000"/>
              </a:solidFill>
            </a:endParaRPr>
          </a:p>
        </p:txBody>
      </p:sp>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298281"/>
            <a:ext cx="7241925" cy="3308040"/>
          </a:xfrm>
          <a:prstGeom prst="rect">
            <a:avLst/>
          </a:prstGeom>
        </p:spPr>
      </p:pic>
    </p:spTree>
    <p:extLst>
      <p:ext uri="{BB962C8B-B14F-4D97-AF65-F5344CB8AC3E}">
        <p14:creationId xmlns:p14="http://schemas.microsoft.com/office/powerpoint/2010/main" val="1907721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105346" y="1435895"/>
            <a:ext cx="8652294" cy="4530725"/>
          </a:xfrm>
        </p:spPr>
        <p:txBody>
          <a:bodyPr/>
          <a:lstStyle/>
          <a:p>
            <a:r>
              <a:rPr lang="en-US" altLang="zh-TW" dirty="0"/>
              <a:t>UDP offloading-using FPGA (with FAST decoding in FPGA) </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14</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7712" y="2175434"/>
            <a:ext cx="8523114" cy="3116094"/>
          </a:xfrm>
          <a:prstGeom prst="rect">
            <a:avLst/>
          </a:prstGeom>
        </p:spPr>
      </p:pic>
    </p:spTree>
    <p:extLst>
      <p:ext uri="{BB962C8B-B14F-4D97-AF65-F5344CB8AC3E}">
        <p14:creationId xmlns:p14="http://schemas.microsoft.com/office/powerpoint/2010/main" val="452828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a:t>FAST</a:t>
            </a:r>
            <a:r>
              <a:rPr lang="zh-TW" altLang="en-US" dirty="0"/>
              <a:t> </a:t>
            </a:r>
            <a:r>
              <a:rPr lang="en-US" altLang="zh-TW" dirty="0" smtClean="0"/>
              <a:t>processor</a:t>
            </a:r>
            <a:endParaRPr lang="en-US" altLang="zh-TW" dirty="0"/>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15</a:t>
            </a:fld>
            <a:endParaRPr lang="en-US" altLang="zh-TW">
              <a:solidFill>
                <a:srgbClr val="000000"/>
              </a:solidFill>
            </a:endParaRPr>
          </a:p>
        </p:txBody>
      </p:sp>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0410" y="1895731"/>
            <a:ext cx="4835443" cy="4344657"/>
          </a:xfrm>
          <a:prstGeom prst="rect">
            <a:avLst/>
          </a:prstGeom>
        </p:spPr>
      </p:pic>
    </p:spTree>
    <p:extLst>
      <p:ext uri="{BB962C8B-B14F-4D97-AF65-F5344CB8AC3E}">
        <p14:creationId xmlns:p14="http://schemas.microsoft.com/office/powerpoint/2010/main" val="3381723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smtClean="0"/>
              <a:t>HFT Accelerator</a:t>
            </a:r>
            <a:endParaRPr lang="en-US" altLang="zh-TW" dirty="0"/>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16</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0894" y="1662845"/>
            <a:ext cx="6872988" cy="4594734"/>
          </a:xfrm>
          <a:prstGeom prst="rect">
            <a:avLst/>
          </a:prstGeom>
        </p:spPr>
      </p:pic>
    </p:spTree>
    <p:extLst>
      <p:ext uri="{BB962C8B-B14F-4D97-AF65-F5344CB8AC3E}">
        <p14:creationId xmlns:p14="http://schemas.microsoft.com/office/powerpoint/2010/main" val="1132492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Evaluation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a:t>FAST</a:t>
            </a:r>
            <a:r>
              <a:rPr lang="zh-TW" altLang="en-US" dirty="0"/>
              <a:t> </a:t>
            </a:r>
            <a:r>
              <a:rPr lang="en-US" altLang="zh-TW" dirty="0"/>
              <a:t>decoding in Hardware</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17</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0318" y="2511854"/>
            <a:ext cx="8991600" cy="2333625"/>
          </a:xfrm>
          <a:prstGeom prst="rect">
            <a:avLst/>
          </a:prstGeom>
        </p:spPr>
      </p:pic>
    </p:spTree>
    <p:extLst>
      <p:ext uri="{BB962C8B-B14F-4D97-AF65-F5344CB8AC3E}">
        <p14:creationId xmlns:p14="http://schemas.microsoft.com/office/powerpoint/2010/main" val="3668570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Evaluation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a:t>FAST</a:t>
            </a:r>
            <a:r>
              <a:rPr lang="zh-TW" altLang="en-US" dirty="0"/>
              <a:t> </a:t>
            </a:r>
            <a:r>
              <a:rPr lang="en-US" altLang="zh-TW" dirty="0"/>
              <a:t>decoding in Hardware</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18</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2537" y="2491583"/>
            <a:ext cx="7248525" cy="2419350"/>
          </a:xfrm>
          <a:prstGeom prst="rect">
            <a:avLst/>
          </a:prstGeom>
        </p:spPr>
      </p:pic>
    </p:spTree>
    <p:extLst>
      <p:ext uri="{BB962C8B-B14F-4D97-AF65-F5344CB8AC3E}">
        <p14:creationId xmlns:p14="http://schemas.microsoft.com/office/powerpoint/2010/main" val="3915488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Evaluation</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2286000" y="1232757"/>
            <a:ext cx="7696200" cy="4530725"/>
          </a:xfrm>
        </p:spPr>
        <p:txBody>
          <a:bodyPr/>
          <a:lstStyle/>
          <a:p>
            <a:r>
              <a:rPr lang="en-US" altLang="zh-TW" dirty="0"/>
              <a:t>FAST</a:t>
            </a:r>
            <a:r>
              <a:rPr lang="zh-TW" altLang="en-US" dirty="0"/>
              <a:t> </a:t>
            </a:r>
            <a:r>
              <a:rPr lang="en-US" altLang="zh-TW" dirty="0"/>
              <a:t>decoding in Hardware</a:t>
            </a:r>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19</a:t>
            </a:fld>
            <a:endParaRPr lang="en-US" altLang="zh-TW">
              <a:solidFill>
                <a:srgbClr val="000000"/>
              </a:solidFill>
            </a:endParaRPr>
          </a:p>
        </p:txBody>
      </p:sp>
      <p:pic>
        <p:nvPicPr>
          <p:cNvPr id="7" name="圖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534444"/>
            <a:ext cx="7600950" cy="2381250"/>
          </a:xfrm>
          <a:prstGeom prst="rect">
            <a:avLst/>
          </a:prstGeom>
        </p:spPr>
      </p:pic>
    </p:spTree>
    <p:extLst>
      <p:ext uri="{BB962C8B-B14F-4D97-AF65-F5344CB8AC3E}">
        <p14:creationId xmlns:p14="http://schemas.microsoft.com/office/powerpoint/2010/main" val="1335381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2150268" y="2033587"/>
            <a:ext cx="7993063" cy="4824413"/>
          </a:xfrm>
        </p:spPr>
        <p:txBody>
          <a:bodyPr/>
          <a:lstStyle/>
          <a:p>
            <a:pPr eaLnBrk="1" hangingPunct="1"/>
            <a:r>
              <a:rPr lang="en-US" altLang="zh-TW" sz="2800" b="1" dirty="0">
                <a:solidFill>
                  <a:srgbClr val="FF0000"/>
                </a:solidFill>
              </a:rPr>
              <a:t>Introduction</a:t>
            </a:r>
          </a:p>
          <a:p>
            <a:pPr eaLnBrk="1" hangingPunct="1"/>
            <a:r>
              <a:rPr lang="en-US" altLang="zh-TW" sz="2800" b="1" dirty="0"/>
              <a:t>Background</a:t>
            </a:r>
          </a:p>
          <a:p>
            <a:pPr eaLnBrk="1" hangingPunct="1"/>
            <a:r>
              <a:rPr lang="en-US" altLang="zh-TW" sz="2800" b="1" dirty="0"/>
              <a:t>Related work</a:t>
            </a:r>
          </a:p>
          <a:p>
            <a:pPr eaLnBrk="1" hangingPunct="1"/>
            <a:r>
              <a:rPr lang="en-US" altLang="zh-TW" sz="2800" b="1" dirty="0"/>
              <a:t>Implementation</a:t>
            </a:r>
          </a:p>
          <a:p>
            <a:pPr eaLnBrk="1" hangingPunct="1"/>
            <a:r>
              <a:rPr lang="en-US" altLang="zh-TW" sz="2800" b="1" dirty="0"/>
              <a:t>Experimental Results</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2</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1547479650"/>
      </p:ext>
    </p:extLst>
  </p:cSld>
  <p:clrMapOvr>
    <a:masterClrMapping/>
  </p:clrMapOvr>
  <p:transition advTm="466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Introduction</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smtClean="0"/>
              <a:t>Code Reuse</a:t>
            </a:r>
          </a:p>
          <a:p>
            <a:r>
              <a:rPr lang="en-US" altLang="zh-TW" sz="2800" b="1" dirty="0" smtClean="0"/>
              <a:t>Xilinx and Altera IP stack</a:t>
            </a:r>
            <a:endParaRPr lang="en-US" altLang="zh-TW" sz="2800" b="1" dirty="0"/>
          </a:p>
          <a:p>
            <a:pPr>
              <a:buFont typeface="Arial" panose="020B0604020202020204" pitchFamily="34" charset="0"/>
              <a:buChar char="•"/>
            </a:pPr>
            <a:r>
              <a:rPr lang="en-US" altLang="zh-TW" dirty="0"/>
              <a:t>Sub-millisecond round-trip execution times trading</a:t>
            </a:r>
          </a:p>
          <a:p>
            <a:pPr marL="0" indent="0">
              <a:buNone/>
            </a:pPr>
            <a:endParaRPr lang="en-US" altLang="zh-TW" dirty="0"/>
          </a:p>
          <a:p>
            <a:pPr>
              <a:buFont typeface="Arial" panose="020B0604020202020204" pitchFamily="34" charset="0"/>
              <a:buChar char="•"/>
            </a:pPr>
            <a:r>
              <a:rPr lang="en-US" altLang="zh-TW" dirty="0"/>
              <a:t>Without holding any </a:t>
            </a:r>
            <a:r>
              <a:rPr lang="en-US" altLang="zh-TW" dirty="0" err="1"/>
              <a:t>significants</a:t>
            </a:r>
            <a:r>
              <a:rPr lang="en-US" altLang="zh-TW" dirty="0"/>
              <a:t> position end of day</a:t>
            </a:r>
          </a:p>
          <a:p>
            <a:pPr marL="0" indent="0">
              <a:buNone/>
            </a:pPr>
            <a:endParaRPr lang="en-US" altLang="zh-TW" dirty="0"/>
          </a:p>
          <a:p>
            <a:pPr>
              <a:buFont typeface="Arial" panose="020B0604020202020204" pitchFamily="34" charset="0"/>
              <a:buChar char="•"/>
            </a:pPr>
            <a:r>
              <a:rPr lang="en-US" altLang="zh-TW" dirty="0"/>
              <a:t>Trader holds stock for only 22 seconds in average</a:t>
            </a:r>
          </a:p>
          <a:p>
            <a:pPr marL="0" indent="0">
              <a:buNone/>
            </a:pPr>
            <a:endParaRPr lang="en-US" altLang="zh-TW" dirty="0"/>
          </a:p>
          <a:p>
            <a:pPr>
              <a:buFont typeface="Arial" panose="020B0604020202020204" pitchFamily="34" charset="0"/>
              <a:buChar char="•"/>
            </a:pPr>
            <a:r>
              <a:rPr lang="en-US" altLang="zh-TW" dirty="0"/>
              <a:t> High volatility and large bid-ask spreads can be</a:t>
            </a:r>
            <a:endParaRPr lang="zh-TW" altLang="zh-TW" dirty="0"/>
          </a:p>
          <a:p>
            <a:pPr marL="0" indent="0">
              <a:buNone/>
            </a:pPr>
            <a:r>
              <a:rPr lang="en-US" altLang="zh-TW" dirty="0"/>
              <a:t>     turned into profits for the HFT(Arbitrage    </a:t>
            </a:r>
          </a:p>
          <a:p>
            <a:pPr marL="0" indent="0">
              <a:buNone/>
            </a:pPr>
            <a:r>
              <a:rPr lang="en-US" altLang="zh-TW" dirty="0"/>
              <a:t>     strategies)</a:t>
            </a:r>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3</a:t>
            </a:fld>
            <a:endParaRPr lang="en-US" altLang="zh-TW">
              <a:ea typeface="新細明體" charset="-120"/>
            </a:endParaRPr>
          </a:p>
        </p:txBody>
      </p:sp>
    </p:spTree>
    <p:extLst>
      <p:ext uri="{BB962C8B-B14F-4D97-AF65-F5344CB8AC3E}">
        <p14:creationId xmlns:p14="http://schemas.microsoft.com/office/powerpoint/2010/main" val="633849401"/>
      </p:ext>
    </p:extLst>
  </p:cSld>
  <p:clrMapOvr>
    <a:masterClrMapping/>
  </p:clrMapOvr>
  <p:transition advTm="26287"/>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2150268" y="1646012"/>
            <a:ext cx="7993063" cy="4824413"/>
          </a:xfrm>
        </p:spPr>
        <p:txBody>
          <a:bodyPr/>
          <a:lstStyle/>
          <a:p>
            <a:pPr eaLnBrk="1" hangingPunct="1"/>
            <a:r>
              <a:rPr lang="en-US" altLang="zh-TW" sz="2800" b="1" dirty="0"/>
              <a:t>Introduction</a:t>
            </a:r>
          </a:p>
          <a:p>
            <a:pPr eaLnBrk="1" hangingPunct="1"/>
            <a:r>
              <a:rPr lang="en-US" altLang="zh-TW" sz="2800" b="1" dirty="0">
                <a:solidFill>
                  <a:srgbClr val="FF0000"/>
                </a:solidFill>
              </a:rPr>
              <a:t>Background</a:t>
            </a:r>
          </a:p>
          <a:p>
            <a:pPr eaLnBrk="1" hangingPunct="1"/>
            <a:r>
              <a:rPr lang="en-US" altLang="zh-TW" sz="2800" b="1" dirty="0"/>
              <a:t>Related work</a:t>
            </a:r>
          </a:p>
          <a:p>
            <a:pPr eaLnBrk="1" hangingPunct="1"/>
            <a:r>
              <a:rPr lang="en-US" altLang="zh-TW" sz="2800" b="1" dirty="0"/>
              <a:t>Implementation</a:t>
            </a:r>
          </a:p>
          <a:p>
            <a:pPr eaLnBrk="1" hangingPunct="1"/>
            <a:r>
              <a:rPr lang="en-US" altLang="zh-TW" sz="2800" b="1" dirty="0"/>
              <a:t>Experimental Results</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4</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970840487"/>
      </p:ext>
    </p:extLst>
  </p:cSld>
  <p:clrMapOvr>
    <a:masterClrMapping/>
  </p:clrMapOvr>
  <p:transition advTm="4665"/>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err="1" smtClean="0"/>
              <a:t>NetFPGA</a:t>
            </a:r>
            <a:r>
              <a:rPr lang="en-US" altLang="zh-TW" sz="2800" b="1" dirty="0"/>
              <a:t> </a:t>
            </a:r>
            <a:r>
              <a:rPr lang="en-US" altLang="zh-TW" sz="2800" b="1" dirty="0" smtClean="0"/>
              <a:t>1G(1</a:t>
            </a:r>
            <a:r>
              <a:rPr lang="en-US" altLang="zh-TW" sz="2800" b="1" baseline="30000" dirty="0" smtClean="0"/>
              <a:t>st</a:t>
            </a:r>
            <a:r>
              <a:rPr lang="en-US" altLang="zh-TW" sz="2800" b="1" dirty="0" smtClean="0"/>
              <a:t> Generation)</a:t>
            </a:r>
          </a:p>
          <a:p>
            <a:pPr>
              <a:buFont typeface="Arial" panose="020B0604020202020204" pitchFamily="34" charset="0"/>
              <a:buChar char="•"/>
            </a:pPr>
            <a:r>
              <a:rPr lang="en-US" altLang="zh-TW" sz="2800" b="1" dirty="0" smtClean="0"/>
              <a:t>PCI </a:t>
            </a:r>
          </a:p>
          <a:p>
            <a:pPr>
              <a:buFont typeface="Arial" panose="020B0604020202020204" pitchFamily="34" charset="0"/>
              <a:buChar char="•"/>
            </a:pPr>
            <a:r>
              <a:rPr lang="en-US" altLang="zh-TW" sz="2800" b="1" dirty="0" smtClean="0"/>
              <a:t>Xilinx </a:t>
            </a:r>
            <a:r>
              <a:rPr lang="en-US" altLang="zh-TW" sz="2800" b="1" dirty="0" err="1" smtClean="0"/>
              <a:t>Virtex</a:t>
            </a:r>
            <a:r>
              <a:rPr lang="en-US" altLang="zh-TW" sz="2800" b="1" dirty="0" smtClean="0"/>
              <a:t>-II </a:t>
            </a:r>
          </a:p>
          <a:p>
            <a:pPr>
              <a:buFont typeface="Arial" panose="020B0604020202020204" pitchFamily="34" charset="0"/>
              <a:buChar char="•"/>
            </a:pPr>
            <a:r>
              <a:rPr lang="en-US" altLang="zh-TW" sz="2800" b="1" dirty="0" smtClean="0"/>
              <a:t>Clock = 125MHz</a:t>
            </a:r>
          </a:p>
          <a:p>
            <a:pPr>
              <a:buFont typeface="Arial" panose="020B0604020202020204" pitchFamily="34" charset="0"/>
              <a:buChar char="•"/>
            </a:pPr>
            <a:r>
              <a:rPr lang="en-US" altLang="zh-TW" sz="2800" b="1" dirty="0" smtClean="0"/>
              <a:t>PCI interface managed by Xilinx Spartan II FPGA</a:t>
            </a:r>
          </a:p>
          <a:p>
            <a:pPr>
              <a:buFont typeface="Arial" panose="020B0604020202020204" pitchFamily="34" charset="0"/>
              <a:buChar char="•"/>
            </a:pPr>
            <a:r>
              <a:rPr lang="en-US" altLang="zh-TW" sz="2800" b="1" dirty="0"/>
              <a:t>4</a:t>
            </a:r>
            <a:r>
              <a:rPr lang="en-US" altLang="zh-TW" sz="2800" b="1" dirty="0" smtClean="0"/>
              <a:t> Gigabit Ethernet Ports </a:t>
            </a:r>
          </a:p>
          <a:p>
            <a:pPr>
              <a:buFont typeface="Arial" panose="020B0604020202020204" pitchFamily="34" charset="0"/>
              <a:buChar char="•"/>
            </a:pPr>
            <a:r>
              <a:rPr lang="en-US" altLang="zh-TW" sz="2800" b="1" dirty="0" smtClean="0"/>
              <a:t>4.5 MB SRAM / 64MB DRAM</a:t>
            </a:r>
          </a:p>
          <a:p>
            <a:pPr marL="0" indent="0">
              <a:buNone/>
            </a:pPr>
            <a:endParaRPr lang="en-US" altLang="zh-TW" sz="2800" b="1" dirty="0"/>
          </a:p>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5</a:t>
            </a:fld>
            <a:endParaRPr lang="en-US" altLang="zh-TW">
              <a:ea typeface="新細明體" charset="-120"/>
            </a:endParaRPr>
          </a:p>
        </p:txBody>
      </p:sp>
    </p:spTree>
    <p:extLst>
      <p:ext uri="{BB962C8B-B14F-4D97-AF65-F5344CB8AC3E}">
        <p14:creationId xmlns:p14="http://schemas.microsoft.com/office/powerpoint/2010/main" val="3348600410"/>
      </p:ext>
    </p:extLst>
  </p:cSld>
  <p:clrMapOvr>
    <a:masterClrMapping/>
  </p:clrMapOvr>
  <p:transition advTm="2628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err="1" smtClean="0"/>
              <a:t>NetFPGA</a:t>
            </a:r>
            <a:r>
              <a:rPr lang="en-US" altLang="zh-TW" sz="2800" b="1" dirty="0"/>
              <a:t> </a:t>
            </a:r>
            <a:r>
              <a:rPr lang="en-US" altLang="zh-TW" sz="2800" b="1" dirty="0" smtClean="0"/>
              <a:t>1G(1</a:t>
            </a:r>
            <a:r>
              <a:rPr lang="en-US" altLang="zh-TW" sz="2800" b="1" baseline="30000" dirty="0" smtClean="0"/>
              <a:t>st</a:t>
            </a:r>
            <a:r>
              <a:rPr lang="en-US" altLang="zh-TW" sz="2800" b="1" dirty="0" smtClean="0"/>
              <a:t> Generation)</a:t>
            </a:r>
          </a:p>
          <a:p>
            <a:pPr>
              <a:buFont typeface="Arial" panose="020B0604020202020204" pitchFamily="34" charset="0"/>
              <a:buChar char="•"/>
            </a:pPr>
            <a:r>
              <a:rPr lang="en-US" altLang="zh-TW" sz="2800" b="1" dirty="0" smtClean="0"/>
              <a:t>The reference pipeline is partitioned into two </a:t>
            </a:r>
            <a:r>
              <a:rPr lang="en-US" altLang="zh-TW" sz="2800" b="1" dirty="0" smtClean="0"/>
              <a:t>planes:</a:t>
            </a:r>
          </a:p>
          <a:p>
            <a:pPr marL="0" indent="0">
              <a:buNone/>
            </a:pPr>
            <a:r>
              <a:rPr lang="en-US" altLang="zh-TW" sz="2800" b="1" dirty="0" smtClean="0"/>
              <a:t>    Control plane and Data plane</a:t>
            </a:r>
            <a:endParaRPr lang="en-US" altLang="zh-TW" sz="2800" b="1" dirty="0"/>
          </a:p>
          <a:p>
            <a:pPr>
              <a:buFont typeface="Arial" panose="020B0604020202020204" pitchFamily="34" charset="0"/>
              <a:buChar char="•"/>
            </a:pPr>
            <a:r>
              <a:rPr lang="en-US" altLang="zh-TW" sz="2800" b="1" dirty="0" smtClean="0"/>
              <a:t>Control </a:t>
            </a:r>
            <a:r>
              <a:rPr lang="en-US" altLang="zh-TW" sz="2800" b="1" dirty="0" smtClean="0"/>
              <a:t>plane and Data </a:t>
            </a:r>
            <a:r>
              <a:rPr lang="en-US" altLang="zh-TW" sz="2800" b="1" dirty="0" smtClean="0"/>
              <a:t>plane</a:t>
            </a:r>
          </a:p>
          <a:p>
            <a:pPr marL="0" indent="0">
              <a:buNone/>
            </a:pPr>
            <a:endParaRPr lang="en-US" altLang="zh-TW" sz="2800" b="1" dirty="0" smtClean="0"/>
          </a:p>
          <a:p>
            <a:pPr marL="0" indent="0">
              <a:buNone/>
            </a:pPr>
            <a:endParaRPr lang="en-US" altLang="zh-TW" sz="2800" b="1" dirty="0"/>
          </a:p>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6</a:t>
            </a:fld>
            <a:endParaRPr lang="en-US" altLang="zh-TW">
              <a:ea typeface="新細明體" charset="-120"/>
            </a:endParaRPr>
          </a:p>
        </p:txBody>
      </p:sp>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4519" y="2436374"/>
            <a:ext cx="4793395" cy="3764606"/>
          </a:xfrm>
          <a:prstGeom prst="rect">
            <a:avLst/>
          </a:prstGeom>
        </p:spPr>
      </p:pic>
    </p:spTree>
    <p:extLst>
      <p:ext uri="{BB962C8B-B14F-4D97-AF65-F5344CB8AC3E}">
        <p14:creationId xmlns:p14="http://schemas.microsoft.com/office/powerpoint/2010/main" val="32341409"/>
      </p:ext>
    </p:extLst>
  </p:cSld>
  <p:clrMapOvr>
    <a:masterClrMapping/>
  </p:clrMapOvr>
  <p:transition advTm="26287"/>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err="1" smtClean="0"/>
              <a:t>NetFPGA</a:t>
            </a:r>
            <a:r>
              <a:rPr lang="en-US" altLang="zh-TW" sz="2800" b="1" dirty="0" smtClean="0"/>
              <a:t>(1</a:t>
            </a:r>
            <a:r>
              <a:rPr lang="en-US" altLang="zh-TW" sz="2800" b="1" baseline="30000" dirty="0" smtClean="0"/>
              <a:t>st</a:t>
            </a:r>
            <a:r>
              <a:rPr lang="en-US" altLang="zh-TW" sz="2800" b="1" dirty="0" smtClean="0"/>
              <a:t> </a:t>
            </a:r>
            <a:r>
              <a:rPr lang="en-US" altLang="zh-TW" sz="2800" b="1" dirty="0" smtClean="0"/>
              <a:t>Generation)</a:t>
            </a: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7</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0952" y="2070630"/>
            <a:ext cx="4793395" cy="3764606"/>
          </a:xfrm>
          <a:prstGeom prst="rect">
            <a:avLst/>
          </a:prstGeom>
        </p:spPr>
      </p:pic>
    </p:spTree>
    <p:extLst>
      <p:ext uri="{BB962C8B-B14F-4D97-AF65-F5344CB8AC3E}">
        <p14:creationId xmlns:p14="http://schemas.microsoft.com/office/powerpoint/2010/main" val="145095366"/>
      </p:ext>
    </p:extLst>
  </p:cSld>
  <p:clrMapOvr>
    <a:masterClrMapping/>
  </p:clrMapOvr>
  <p:transition advTm="2628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p:txBody>
          <a:bodyPr/>
          <a:lstStyle/>
          <a:p>
            <a:r>
              <a:rPr lang="en-US" altLang="zh-TW" sz="2800" b="1" dirty="0" err="1"/>
              <a:t>NetFPGA</a:t>
            </a:r>
            <a:r>
              <a:rPr lang="en-US" altLang="zh-TW" sz="2800" b="1" dirty="0"/>
              <a:t> </a:t>
            </a:r>
            <a:r>
              <a:rPr lang="en-US" altLang="zh-TW" sz="2800" b="1" dirty="0" smtClean="0"/>
              <a:t>10G(1</a:t>
            </a:r>
            <a:r>
              <a:rPr lang="en-US" altLang="zh-TW" sz="2800" b="1" baseline="30000" dirty="0" smtClean="0"/>
              <a:t>st</a:t>
            </a:r>
            <a:r>
              <a:rPr lang="en-US" altLang="zh-TW" sz="2800" b="1" dirty="0" smtClean="0"/>
              <a:t>(2</a:t>
            </a:r>
            <a:r>
              <a:rPr lang="en-US" altLang="zh-TW" sz="2800" b="1" baseline="30000" dirty="0" smtClean="0"/>
              <a:t>nd</a:t>
            </a:r>
            <a:r>
              <a:rPr lang="en-US" altLang="zh-TW" sz="2800" b="1" dirty="0" smtClean="0"/>
              <a:t> </a:t>
            </a:r>
            <a:r>
              <a:rPr lang="en-US" altLang="zh-TW" sz="2800" b="1" dirty="0"/>
              <a:t>Generation)</a:t>
            </a:r>
            <a:endParaRPr lang="en-US" altLang="zh-TW" dirty="0"/>
          </a:p>
          <a:p>
            <a:endParaRPr lang="en-US" altLang="zh-TW" sz="28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8</a:t>
            </a:fld>
            <a:endParaRPr lang="en-US" altLang="zh-TW">
              <a:ea typeface="新細明體" charset="-120"/>
            </a:endParaRPr>
          </a:p>
        </p:txBody>
      </p:sp>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0915" y="2032241"/>
            <a:ext cx="5295306" cy="3570451"/>
          </a:xfrm>
          <a:prstGeom prst="rect">
            <a:avLst/>
          </a:prstGeom>
        </p:spPr>
      </p:pic>
    </p:spTree>
    <p:extLst>
      <p:ext uri="{BB962C8B-B14F-4D97-AF65-F5344CB8AC3E}">
        <p14:creationId xmlns:p14="http://schemas.microsoft.com/office/powerpoint/2010/main" val="2716010701"/>
      </p:ext>
    </p:extLst>
  </p:cSld>
  <p:clrMapOvr>
    <a:masterClrMapping/>
  </p:clrMapOvr>
  <p:transition advTm="2628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Background</a:t>
            </a:r>
            <a:endParaRPr lang="zh-TW" altLang="en-US" b="1"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1016000" y="1447801"/>
            <a:ext cx="7696200" cy="4530725"/>
          </a:xfrm>
        </p:spPr>
        <p:txBody>
          <a:bodyPr/>
          <a:lstStyle/>
          <a:p>
            <a:r>
              <a:rPr lang="en-US" altLang="zh-TW" sz="2800" b="1" dirty="0"/>
              <a:t>FAST(Fix protocol Adapted for Streaming)</a:t>
            </a:r>
          </a:p>
          <a:p>
            <a:pPr>
              <a:buFont typeface="Arial" panose="020B0604020202020204" pitchFamily="34" charset="0"/>
              <a:buChar char="•"/>
            </a:pPr>
            <a:r>
              <a:rPr lang="en-US" altLang="zh-TW" dirty="0"/>
              <a:t>Implicit </a:t>
            </a:r>
            <a:r>
              <a:rPr lang="en-US" altLang="zh-TW" dirty="0" smtClean="0"/>
              <a:t>Tag : both define same </a:t>
            </a:r>
            <a:r>
              <a:rPr lang="en-US" altLang="zh-TW" dirty="0" err="1" smtClean="0"/>
              <a:t>Template,no</a:t>
            </a:r>
            <a:r>
              <a:rPr lang="en-US" altLang="zh-TW" dirty="0" smtClean="0"/>
              <a:t> need to 			    transport FIX tag</a:t>
            </a:r>
            <a:endParaRPr lang="en-US" altLang="zh-TW" dirty="0"/>
          </a:p>
          <a:p>
            <a:pPr>
              <a:buFont typeface="Arial" panose="020B0604020202020204" pitchFamily="34" charset="0"/>
              <a:buChar char="•"/>
            </a:pPr>
            <a:r>
              <a:rPr lang="en-US" altLang="zh-TW" dirty="0"/>
              <a:t>Field </a:t>
            </a:r>
            <a:r>
              <a:rPr lang="en-US" altLang="zh-TW" dirty="0" smtClean="0"/>
              <a:t>Operator :Some fields have regularity </a:t>
            </a:r>
            <a:endParaRPr lang="en-US" altLang="zh-TW" dirty="0"/>
          </a:p>
          <a:p>
            <a:pPr>
              <a:buFont typeface="Arial" panose="020B0604020202020204" pitchFamily="34" charset="0"/>
              <a:buChar char="•"/>
            </a:pPr>
            <a:r>
              <a:rPr lang="en-US" altLang="zh-TW" dirty="0"/>
              <a:t>Transfer </a:t>
            </a:r>
            <a:r>
              <a:rPr lang="en-US" altLang="zh-TW" dirty="0" smtClean="0"/>
              <a:t>Encoding : </a:t>
            </a:r>
          </a:p>
          <a:p>
            <a:pPr lvl="4">
              <a:buFont typeface="Arial" panose="020B0604020202020204" pitchFamily="34" charset="0"/>
              <a:buChar char="•"/>
            </a:pPr>
            <a:r>
              <a:rPr lang="en-US" altLang="zh-TW" sz="1800" dirty="0" smtClean="0"/>
              <a:t> Some fields in a message do not have to be sent each time . Each FAST header has a PMAP field that indicates that the application message format filed is sent </a:t>
            </a:r>
          </a:p>
          <a:p>
            <a:pPr lvl="4">
              <a:buFont typeface="Arial" panose="020B0604020202020204" pitchFamily="34" charset="0"/>
              <a:buChar char="•"/>
            </a:pPr>
            <a:r>
              <a:rPr lang="en-US" altLang="zh-TW" sz="1800" dirty="0" smtClean="0"/>
              <a:t>Because the FIX application message format field length is not fixed , use the highest bit of each byte to indicate whether it is the beginning of a field , or the same field(Stop bit)</a:t>
            </a:r>
            <a:endParaRPr lang="en-US" altLang="zh-TW" sz="1800" dirty="0"/>
          </a:p>
        </p:txBody>
      </p:sp>
      <p:sp>
        <p:nvSpPr>
          <p:cNvPr id="4" name="頁尾版面配置區 3"/>
          <p:cNvSpPr>
            <a:spLocks noGrp="1"/>
          </p:cNvSpPr>
          <p:nvPr>
            <p:ph type="ftr" sz="quarter" idx="11"/>
          </p:nvPr>
        </p:nvSpPr>
        <p:spPr/>
        <p:txBody>
          <a:bodyPr/>
          <a:lstStyle/>
          <a:p>
            <a:pPr>
              <a:defRPr/>
            </a:pPr>
            <a:r>
              <a:rPr lang="en-US" altLang="zh-TW">
                <a:solidFill>
                  <a:srgbClr val="000000"/>
                </a:solidFill>
              </a:rPr>
              <a:t>National Cheng Kung University CSIE Computer &amp; Internet Architecture Lab </a:t>
            </a:r>
          </a:p>
        </p:txBody>
      </p:sp>
      <p:sp>
        <p:nvSpPr>
          <p:cNvPr id="5" name="投影片編號版面配置區 4"/>
          <p:cNvSpPr>
            <a:spLocks noGrp="1"/>
          </p:cNvSpPr>
          <p:nvPr>
            <p:ph type="sldNum" sz="quarter" idx="12"/>
          </p:nvPr>
        </p:nvSpPr>
        <p:spPr/>
        <p:txBody>
          <a:bodyPr/>
          <a:lstStyle/>
          <a:p>
            <a:pPr>
              <a:defRPr/>
            </a:pPr>
            <a:fld id="{D82417B9-C3C6-45E8-B121-E6A60661C77F}" type="slidenum">
              <a:rPr lang="en-US" altLang="zh-TW" smtClean="0">
                <a:solidFill>
                  <a:srgbClr val="000000"/>
                </a:solidFill>
              </a:rPr>
              <a:pPr>
                <a:defRPr/>
              </a:pPr>
              <a:t>9</a:t>
            </a:fld>
            <a:endParaRPr lang="en-US" altLang="zh-TW">
              <a:solidFill>
                <a:srgbClr val="000000"/>
              </a:solidFill>
            </a:endParaRPr>
          </a:p>
        </p:txBody>
      </p:sp>
    </p:spTree>
    <p:extLst>
      <p:ext uri="{BB962C8B-B14F-4D97-AF65-F5344CB8AC3E}">
        <p14:creationId xmlns:p14="http://schemas.microsoft.com/office/powerpoint/2010/main" val="3560628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Studio">
      <a:majorFont>
        <a:latin typeface="Arial Black"/>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smtClean="0">
            <a:latin typeface="Times New Roman" pitchFamily="18" charset="0"/>
            <a:cs typeface="Times New Roman" pitchFamily="18" charset="0"/>
          </a:defRPr>
        </a:defPPr>
      </a:lstStyle>
    </a:tx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13118</TotalTime>
  <Words>1575</Words>
  <Application>Microsoft Office PowerPoint</Application>
  <PresentationFormat>寬螢幕</PresentationFormat>
  <Paragraphs>220</Paragraphs>
  <Slides>19</Slides>
  <Notes>19</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19</vt:i4>
      </vt:variant>
    </vt:vector>
  </HeadingPairs>
  <TitlesOfParts>
    <vt:vector size="27" baseType="lpstr">
      <vt:lpstr>新細明體</vt:lpstr>
      <vt:lpstr>標楷體</vt:lpstr>
      <vt:lpstr>Arial</vt:lpstr>
      <vt:lpstr>Arial Black</vt:lpstr>
      <vt:lpstr>Calibri</vt:lpstr>
      <vt:lpstr>Times New Roman</vt:lpstr>
      <vt:lpstr>Wingdings</vt:lpstr>
      <vt:lpstr>1_Studio</vt:lpstr>
      <vt:lpstr>From 1G to 10G : Code Reuse in Action</vt:lpstr>
      <vt:lpstr>Outline</vt:lpstr>
      <vt:lpstr>Introduction</vt:lpstr>
      <vt:lpstr>Outline</vt:lpstr>
      <vt:lpstr>Background</vt:lpstr>
      <vt:lpstr>Background</vt:lpstr>
      <vt:lpstr>Background</vt:lpstr>
      <vt:lpstr>Background</vt:lpstr>
      <vt:lpstr>Background</vt:lpstr>
      <vt:lpstr>Background</vt:lpstr>
      <vt:lpstr>Background</vt:lpstr>
      <vt:lpstr>Implementation</vt:lpstr>
      <vt:lpstr>Implementation</vt:lpstr>
      <vt:lpstr>Implementation</vt:lpstr>
      <vt:lpstr>Implementation</vt:lpstr>
      <vt:lpstr>Implementation</vt:lpstr>
      <vt:lpstr>Evaluation</vt:lpstr>
      <vt:lpstr>Evaluation</vt:lpstr>
      <vt:lpstr>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USER</dc:creator>
  <cp:lastModifiedBy>YifangHuang</cp:lastModifiedBy>
  <cp:revision>43</cp:revision>
  <dcterms:created xsi:type="dcterms:W3CDTF">2017-09-12T08:36:35Z</dcterms:created>
  <dcterms:modified xsi:type="dcterms:W3CDTF">2017-10-03T08:28:41Z</dcterms:modified>
</cp:coreProperties>
</file>